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70" r:id="rId9"/>
    <p:sldId id="268" r:id="rId10"/>
    <p:sldId id="269" r:id="rId11"/>
    <p:sldId id="271" r:id="rId12"/>
    <p:sldId id="272" r:id="rId13"/>
    <p:sldId id="273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58BC8A-13E7-469E-9AB5-8C17E1B85F7D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CC5A8C3-123B-429F-B124-4809CCB2A2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Lucida Bright" panose="02040602050505020304" pitchFamily="18" charset="0"/>
              </a:rPr>
              <a:t>Washington DC’s Climate </a:t>
            </a:r>
            <a:r>
              <a:rPr lang="en-US" sz="4400" b="1" dirty="0" smtClean="0">
                <a:latin typeface="Lucida Handwriting" panose="03010101010101010101" pitchFamily="66" charset="0"/>
              </a:rPr>
              <a:t/>
            </a:r>
            <a:br>
              <a:rPr lang="en-US" sz="4400" b="1" dirty="0" smtClean="0">
                <a:latin typeface="Lucida Handwriting" panose="03010101010101010101" pitchFamily="66" charset="0"/>
              </a:rPr>
            </a:br>
            <a:r>
              <a:rPr lang="en-US" sz="4400" b="1" dirty="0" smtClean="0">
                <a:latin typeface="Lucida Bright" panose="02040602050505020304" pitchFamily="18" charset="0"/>
              </a:rPr>
              <a:t>of Change</a:t>
            </a:r>
            <a:endParaRPr lang="en-US" sz="4400" b="1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569" y="3200400"/>
            <a:ext cx="443753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811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144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Higher Education Areas Being Reviewed by the Administration and Congress</a:t>
            </a:r>
            <a:endParaRPr lang="en-US" sz="30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457200" y="1528665"/>
            <a:ext cx="8235820" cy="33496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Accreditation Reform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While there is bipartisan support, getting consensus on “what this means” will be challenging.</a:t>
            </a:r>
          </a:p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Loan Repayment Plan Simplification</a:t>
            </a:r>
          </a:p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Almost certain to be one of the first policies where consensus can be achieved and depending on the plan, might produce budgetary “savings” that would enhance chances of passage in a budget bill.</a:t>
            </a:r>
            <a:endParaRPr lang="en-US" sz="20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4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Congressional Views on Perkins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7620000" cy="357020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Majority of those with an opinion support Perkins.</a:t>
            </a:r>
          </a:p>
          <a:p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- Includes almost all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Democrats and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many Republicans on </a:t>
            </a:r>
            <a:endParaRPr lang="en-US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House E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&amp; W Committee.  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Senate HELP Chairman Alexander wants to end Perkins</a:t>
            </a:r>
          </a:p>
          <a:p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and SEOG.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-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Democrats strongly support both; most Republicans also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  </a:t>
            </a: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s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upport them.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Some “think tanks” think one-grant, one-loan is the way to go.  Campuses disagree.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Legislation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expected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to extend/reauthorize Perkins.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75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Congress and Perkins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7620000" cy="32778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Still much to be decided this year, with reauthorization</a:t>
            </a:r>
          </a:p>
          <a:p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process continuing, new administration getting its people</a:t>
            </a:r>
          </a:p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in place, controversies galore slowing things down.</a:t>
            </a:r>
            <a:endParaRPr lang="en-US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COHEAO pushing for action before September 30</a:t>
            </a:r>
            <a:r>
              <a:rPr lang="en-US" sz="2000" baseline="30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Working on addressing budget scoring issue – continuing Perkins should not be counted as a cost to the government.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Working on extension/reauthorization/Campus Flex.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	 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94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FAFSA and DRT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990600"/>
            <a:ext cx="7620000" cy="440633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Data Breach Impacts 100,000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Also Impacts Income-Driven Repayment</a:t>
            </a:r>
          </a:p>
          <a:p>
            <a:pPr indent="-342900"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Could be October 2017 for Fix</a:t>
            </a:r>
          </a:p>
          <a:p>
            <a:pPr algn="ctr">
              <a:spcAft>
                <a:spcPts val="20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Public Service Loan Forgiveness</a:t>
            </a:r>
          </a:p>
          <a:p>
            <a:pPr>
              <a:spcAft>
                <a:spcPts val="2400"/>
              </a:spcAft>
            </a:pPr>
            <a:r>
              <a:rPr lang="en-US" sz="26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Must be enrolled in the correct IDR program with the correct type of loans.</a:t>
            </a:r>
          </a:p>
          <a:p>
            <a:pPr algn="ctr">
              <a:spcAft>
                <a:spcPts val="24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88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Legislative Activity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457200" y="1219200"/>
            <a:ext cx="8153400" cy="345735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Subjects of Recent Bills in House and Senate</a:t>
            </a:r>
          </a:p>
          <a:p>
            <a:pPr indent="-342900">
              <a:spcAft>
                <a:spcPts val="1000"/>
              </a:spcAft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Immigration: 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HR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2071</a:t>
            </a:r>
            <a:endParaRPr lang="en-US" sz="20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Simplification: 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HR 2070, HR 2072, HR 2015, S 799, HR 1283, </a:t>
            </a:r>
          </a:p>
          <a:p>
            <a:pPr>
              <a:spcAft>
                <a:spcPts val="1000"/>
              </a:spcAft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S 749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Pell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Grants: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HR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2007, HR 2084, S 900, S 840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Veterans:  S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882, S 844, HR 1956</a:t>
            </a:r>
          </a:p>
          <a:p>
            <a:pPr marL="342900" indent="-342900">
              <a:spcAft>
                <a:spcPts val="1000"/>
              </a:spcAft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Institutional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Requirement: 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 888, HR 1767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Loan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Forgiveness: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HR 1937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8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noFill/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Agenda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1047361" y="1219200"/>
            <a:ext cx="7397620" cy="37548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Election 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The Budget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HEA Reauthorization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Campus-Based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FAFSA and DRT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Public Service Loan Forgiveness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Lucida Bright" panose="02040602050505020304" pitchFamily="18" charset="0"/>
              </a:rPr>
              <a:t>Legislative Activity</a:t>
            </a:r>
            <a:endParaRPr lang="en-US" sz="3400" dirty="0"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0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198438"/>
            <a:ext cx="7772400" cy="792162"/>
          </a:xfrm>
          <a:noFill/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Election 2016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838200" y="990600"/>
            <a:ext cx="7397620" cy="440120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President Donald Trump won the electoral vote, didn’t win popular vote –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s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imilar to 2000 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election.</a:t>
            </a:r>
            <a:endParaRPr lang="en-US" sz="24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-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Trump obtained 304 electoral votes to 	  	 Hillary Clinton’s 227 with 47.5 % of the 		 popular 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vote.</a:t>
            </a:r>
            <a:endParaRPr lang="en-US" sz="22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Congress remained status quo – Republican majorities</a:t>
            </a:r>
          </a:p>
          <a:p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-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Reversing expectation</a:t>
            </a:r>
          </a:p>
          <a:p>
            <a:r>
              <a:rPr lang="en-US" sz="2200" dirty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-House:  Democrats gained six seats</a:t>
            </a:r>
          </a:p>
          <a:p>
            <a:r>
              <a:rPr lang="en-US" sz="2200" dirty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-Senate:  Democrats gained three seats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95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81351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Lucida Bright" panose="02040602050505020304" pitchFamily="18" charset="0"/>
              </a:rPr>
              <a:t>The 115</a:t>
            </a:r>
            <a:r>
              <a:rPr lang="en-US" sz="3600" b="1" baseline="30000" dirty="0" smtClean="0">
                <a:latin typeface="Lucida Bright" panose="02040602050505020304" pitchFamily="18" charset="0"/>
              </a:rPr>
              <a:t>th</a:t>
            </a:r>
            <a:r>
              <a:rPr lang="en-US" sz="3600" b="1" dirty="0" smtClean="0">
                <a:latin typeface="Lucida Bright" panose="02040602050505020304" pitchFamily="18" charset="0"/>
              </a:rPr>
              <a:t> Congress</a:t>
            </a:r>
            <a:endParaRPr lang="en-US" sz="3600" b="1" dirty="0">
              <a:latin typeface="Lucida Bright" panose="02040602050505020304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Lucida Bright" panose="02040602050505020304" pitchFamily="18" charset="0"/>
              </a:rPr>
              <a:t>House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Bright" panose="02040602050505020304" pitchFamily="18" charset="0"/>
              </a:rPr>
              <a:t>241 Republicans on </a:t>
            </a:r>
          </a:p>
          <a:p>
            <a:pPr marL="0" indent="0">
              <a:buNone/>
            </a:pPr>
            <a:r>
              <a:rPr lang="en-US" sz="2400" dirty="0" smtClean="0">
                <a:latin typeface="Lucida Bright" panose="02040602050505020304" pitchFamily="18" charset="0"/>
              </a:rPr>
              <a:t>   </a:t>
            </a:r>
            <a:r>
              <a:rPr lang="en-US" sz="2400" dirty="0" smtClean="0">
                <a:latin typeface="Lucida Bright" panose="02040602050505020304" pitchFamily="18" charset="0"/>
              </a:rPr>
              <a:t>January </a:t>
            </a:r>
            <a:r>
              <a:rPr lang="en-US" sz="2400" dirty="0" smtClean="0">
                <a:latin typeface="Lucida Bright" panose="02040602050505020304" pitchFamily="18" charset="0"/>
              </a:rPr>
              <a:t>3, 2017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Bright" panose="02040602050505020304" pitchFamily="18" charset="0"/>
              </a:rPr>
              <a:t>Now 236 (5 in Administration)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Bright" panose="02040602050505020304" pitchFamily="18" charset="0"/>
              </a:rPr>
              <a:t>193 Democrats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Lucida Bright" panose="02040602050505020304" pitchFamily="18" charset="0"/>
              </a:rPr>
              <a:t>114</a:t>
            </a:r>
            <a:r>
              <a:rPr lang="en-US" sz="2400" baseline="30000" dirty="0" smtClean="0">
                <a:latin typeface="Lucida Bright" panose="02040602050505020304" pitchFamily="18" charset="0"/>
              </a:rPr>
              <a:t>th</a:t>
            </a:r>
            <a:r>
              <a:rPr lang="en-US" sz="2400" dirty="0" smtClean="0">
                <a:latin typeface="Lucida Bright" panose="02040602050505020304" pitchFamily="18" charset="0"/>
              </a:rPr>
              <a:t> Congress:</a:t>
            </a:r>
          </a:p>
          <a:p>
            <a:pPr marL="0" indent="0">
              <a:buNone/>
            </a:pPr>
            <a:r>
              <a:rPr lang="en-US" sz="2400" dirty="0" smtClean="0">
                <a:latin typeface="Lucida Bright" panose="02040602050505020304" pitchFamily="18" charset="0"/>
              </a:rPr>
              <a:t>    </a:t>
            </a:r>
            <a:r>
              <a:rPr lang="en-US" sz="2400" dirty="0" smtClean="0">
                <a:latin typeface="Lucida Bright" panose="02040602050505020304" pitchFamily="18" charset="0"/>
              </a:rPr>
              <a:t>- </a:t>
            </a:r>
            <a:r>
              <a:rPr lang="en-US" sz="2000" dirty="0" smtClean="0">
                <a:latin typeface="Lucida Bright" panose="02040602050505020304" pitchFamily="18" charset="0"/>
              </a:rPr>
              <a:t>247 Republicans</a:t>
            </a:r>
          </a:p>
          <a:p>
            <a:pPr marL="0" indent="0">
              <a:buNone/>
            </a:pPr>
            <a:r>
              <a:rPr lang="en-US" sz="2000" dirty="0" smtClean="0">
                <a:latin typeface="Lucida Bright" panose="02040602050505020304" pitchFamily="18" charset="0"/>
              </a:rPr>
              <a:t>     </a:t>
            </a:r>
            <a:r>
              <a:rPr lang="en-US" sz="2000" dirty="0" smtClean="0">
                <a:latin typeface="Lucida Bright" panose="02040602050505020304" pitchFamily="18" charset="0"/>
              </a:rPr>
              <a:t>- </a:t>
            </a:r>
            <a:r>
              <a:rPr lang="en-US" sz="2000" dirty="0" smtClean="0">
                <a:latin typeface="Lucida Bright" panose="02040602050505020304" pitchFamily="18" charset="0"/>
              </a:rPr>
              <a:t>188 Democrats</a:t>
            </a:r>
            <a:endParaRPr lang="en-US" sz="2000" dirty="0">
              <a:latin typeface="Lucida Bright" panose="02040602050505020304" pitchFamily="18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latin typeface="Lucida Bright" panose="02040602050505020304" pitchFamily="18" charset="0"/>
              </a:rPr>
              <a:t>Senate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Bright" panose="02040602050505020304" pitchFamily="18" charset="0"/>
              </a:rPr>
              <a:t>52 Republicans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Lucida Bright" panose="02040602050505020304" pitchFamily="18" charset="0"/>
              </a:rPr>
              <a:t>48 Democrats (including </a:t>
            </a:r>
            <a:r>
              <a:rPr lang="en-US" sz="2400" dirty="0" err="1" smtClean="0">
                <a:latin typeface="Lucida Bright" panose="02040602050505020304" pitchFamily="18" charset="0"/>
              </a:rPr>
              <a:t>Indep</a:t>
            </a:r>
            <a:r>
              <a:rPr lang="en-US" sz="2400" dirty="0" smtClean="0">
                <a:latin typeface="Lucida Bright" panose="02040602050505020304" pitchFamily="18" charset="0"/>
              </a:rPr>
              <a:t>.)</a:t>
            </a:r>
          </a:p>
          <a:p>
            <a:pPr marL="0" indent="0">
              <a:buNone/>
            </a:pPr>
            <a:endParaRPr lang="en-US" sz="2200" dirty="0" smtClean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Lucida Bright" panose="02040602050505020304" pitchFamily="18" charset="0"/>
              </a:rPr>
              <a:t>114</a:t>
            </a:r>
            <a:r>
              <a:rPr lang="en-US" sz="2400" baseline="30000" dirty="0" smtClean="0">
                <a:latin typeface="Lucida Bright" panose="02040602050505020304" pitchFamily="18" charset="0"/>
              </a:rPr>
              <a:t>th</a:t>
            </a:r>
            <a:r>
              <a:rPr lang="en-US" sz="2400" dirty="0" smtClean="0">
                <a:latin typeface="Lucida Bright" panose="02040602050505020304" pitchFamily="18" charset="0"/>
              </a:rPr>
              <a:t> Congress:</a:t>
            </a:r>
          </a:p>
          <a:p>
            <a:pPr marL="0" indent="0">
              <a:buNone/>
            </a:pPr>
            <a:r>
              <a:rPr lang="en-US" sz="2200" dirty="0" smtClean="0">
                <a:latin typeface="Lucida Bright" panose="02040602050505020304" pitchFamily="18" charset="0"/>
              </a:rPr>
              <a:t>     - </a:t>
            </a:r>
            <a:r>
              <a:rPr lang="en-US" sz="2100" dirty="0" smtClean="0">
                <a:latin typeface="Lucida Bright" panose="02040602050505020304" pitchFamily="18" charset="0"/>
              </a:rPr>
              <a:t>54 Democrats</a:t>
            </a:r>
          </a:p>
          <a:p>
            <a:pPr marL="0" indent="0">
              <a:buNone/>
            </a:pPr>
            <a:r>
              <a:rPr lang="en-US" sz="2100" dirty="0">
                <a:latin typeface="Lucida Bright" panose="02040602050505020304" pitchFamily="18" charset="0"/>
              </a:rPr>
              <a:t> </a:t>
            </a:r>
            <a:r>
              <a:rPr lang="en-US" sz="2100" dirty="0" smtClean="0">
                <a:latin typeface="Lucida Bright" panose="02040602050505020304" pitchFamily="18" charset="0"/>
              </a:rPr>
              <a:t>    - 46 Republicans</a:t>
            </a:r>
          </a:p>
          <a:p>
            <a:pPr marL="0" indent="0">
              <a:buNone/>
            </a:pPr>
            <a:endParaRPr lang="en-US" sz="2400" dirty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Lucida Bright" panose="020406020505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Lucida Bright" panose="020406020505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923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810" y="207769"/>
            <a:ext cx="7772400" cy="792162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Appointments and Confirmations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250302"/>
            <a:ext cx="7772400" cy="30469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Some 4,000 appointments from personal staff, Cabinet Secretaries to sub-cabinet officials.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About 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1,200 – 1,400 </a:t>
            </a: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require Senate confirmation.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Senate HELP Committee will need to confirm about 100 appointments.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0810" y="207769"/>
            <a:ext cx="777240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President’s Budget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066800"/>
            <a:ext cx="7620000" cy="39908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“Skinny budget” outline released by OMB doesn’t address Perkins or other loan programs.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Calls for a 13 percent cut to ED programs, including eliminating SEOG, cuts to Work-Study.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Transfer of a part of surplus that has built up 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in 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the Pell 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Grant 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account to the general Treasury.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Cuts to GEARUP and the TRIO college prep programs for low-income students.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Full Budget with details, proposals for all programs, expected mid to late May.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5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HEA Reauthorization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7397620" cy="422166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Process began in 2014, but restarting this year.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Six new Republicans, six new Democrats on Education and the Workforce Committee, new Chairs.</a:t>
            </a:r>
          </a:p>
          <a:p>
            <a:pPr>
              <a:spcAft>
                <a:spcPts val="1000"/>
              </a:spcAft>
            </a:pPr>
            <a:r>
              <a:rPr lang="en-US" sz="23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- Education process for new members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ongoing</a:t>
            </a: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Senate HELP Committee has two new members, one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Republican and one Democrat.</a:t>
            </a:r>
            <a:endParaRPr lang="en-US" sz="2000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Tied up with confirmation hearings, health care</a:t>
            </a:r>
          </a:p>
          <a:p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legislation.</a:t>
            </a:r>
          </a:p>
          <a:p>
            <a:r>
              <a:rPr lang="en-US" sz="23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-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Secretary </a:t>
            </a:r>
            <a:r>
              <a:rPr lang="en-US" dirty="0" err="1" smtClean="0">
                <a:solidFill>
                  <a:schemeClr val="tx1"/>
                </a:solidFill>
                <a:latin typeface="Lucida Bright" panose="02040602050505020304" pitchFamily="18" charset="0"/>
              </a:rPr>
              <a:t>DeVos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’ one of most contentious confirmation</a:t>
            </a:r>
          </a:p>
          <a:p>
            <a:pPr>
              <a:spcAft>
                <a:spcPts val="400"/>
              </a:spcAft>
            </a:pP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  processes; hard feelings from both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sides.</a:t>
            </a:r>
            <a:endParaRPr lang="en-US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-  Hearings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probable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for lower ranking appointments at ED – </a:t>
            </a:r>
          </a:p>
          <a:p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 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unusual.      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endParaRPr lang="en-US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07769"/>
            <a:ext cx="7737410" cy="79216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HEA Reauthorization</a:t>
            </a:r>
            <a:endParaRPr lang="en-US" sz="36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762000" y="1219200"/>
            <a:ext cx="7397620" cy="355481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House planning series of hearings this year;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first one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held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in March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in Higher Education Subcommittee.</a:t>
            </a:r>
          </a:p>
          <a:p>
            <a:pPr indent="-342900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Perkins strongly supported by one witness from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UCLA.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-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Campus-based programs in general supported by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another</a:t>
            </a:r>
            <a:endParaRPr lang="en-US" dirty="0" smtClean="0">
              <a:solidFill>
                <a:schemeClr val="tx1"/>
              </a:solidFill>
              <a:latin typeface="Lucida Bright" panose="020406020505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US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       witness from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 community </a:t>
            </a:r>
            <a:r>
              <a:rPr lang="en-US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college.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Other witnesses talked about “simplification” – code for eliminating SEOG and Perkins.</a:t>
            </a:r>
          </a:p>
          <a:p>
            <a:pPr marL="342900" indent="-3429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Senate likely to schedule at least a couple of hearings this spring after confirmations are done.</a:t>
            </a:r>
            <a:r>
              <a:rPr lang="en-US" sz="22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	</a:t>
            </a:r>
            <a:endParaRPr lang="en-US" sz="22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7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9144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Higher Education Areas Being Reviewed by the Administration and Congress</a:t>
            </a:r>
            <a:endParaRPr lang="en-US" sz="3000" b="1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486400"/>
            <a:ext cx="16002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457200" y="1528665"/>
            <a:ext cx="8235820" cy="33496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Fix the FAFSA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Over the years there has been bipartisan support to make substantial modification to the application.  The difficulty will be gaining consensus.</a:t>
            </a:r>
          </a:p>
          <a:p>
            <a:pPr>
              <a:spcAft>
                <a:spcPts val="1000"/>
              </a:spcAft>
            </a:pPr>
            <a:r>
              <a:rPr lang="en-US" sz="2800" b="1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Summer Pell</a:t>
            </a:r>
          </a:p>
          <a:p>
            <a:pPr marL="457200" indent="-457200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Bright" panose="02040602050505020304" pitchFamily="18" charset="0"/>
              </a:rPr>
              <a:t>Another area that has bipartisan support.  This is one item that could be included in the FY2017 final budget, particularly as a result of reported Pell Grant surpluses.</a:t>
            </a:r>
            <a:endParaRPr lang="en-US" sz="20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0">
      <a:dk1>
        <a:sysClr val="windowText" lastClr="000000"/>
      </a:dk1>
      <a:lt1>
        <a:sysClr val="window" lastClr="FFFFFF"/>
      </a:lt1>
      <a:dk2>
        <a:srgbClr val="212745"/>
      </a:dk2>
      <a:lt2>
        <a:srgbClr val="FFECD9"/>
      </a:lt2>
      <a:accent1>
        <a:srgbClr val="00B0F0"/>
      </a:accent1>
      <a:accent2>
        <a:srgbClr val="0070C0"/>
      </a:accent2>
      <a:accent3>
        <a:srgbClr val="A7EA52"/>
      </a:accent3>
      <a:accent4>
        <a:srgbClr val="5DCEAF"/>
      </a:accent4>
      <a:accent5>
        <a:srgbClr val="FFD965"/>
      </a:accent5>
      <a:accent6>
        <a:srgbClr val="F14124"/>
      </a:accent6>
      <a:hlink>
        <a:srgbClr val="56C7AA"/>
      </a:hlink>
      <a:folHlink>
        <a:srgbClr val="00B05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Words>780</Words>
  <Application>Microsoft Office PowerPoint</Application>
  <PresentationFormat>On-screen Show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Washington DC’s Climate  of Change</vt:lpstr>
      <vt:lpstr>Agenda</vt:lpstr>
      <vt:lpstr>Election 2016</vt:lpstr>
      <vt:lpstr>The 115th Congress</vt:lpstr>
      <vt:lpstr>Appointments and Confirmations</vt:lpstr>
      <vt:lpstr>President’s Budget</vt:lpstr>
      <vt:lpstr>HEA Reauthorization</vt:lpstr>
      <vt:lpstr>HEA Reauthorization</vt:lpstr>
      <vt:lpstr>Higher Education Areas Being Reviewed by the Administration and Congress</vt:lpstr>
      <vt:lpstr>Higher Education Areas Being Reviewed by the Administration and Congress</vt:lpstr>
      <vt:lpstr>Congressional Views on Perkins</vt:lpstr>
      <vt:lpstr>Congress and Perkins</vt:lpstr>
      <vt:lpstr>FAFSA and DRT</vt:lpstr>
      <vt:lpstr>Legislative Activity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LeJeune</dc:creator>
  <cp:lastModifiedBy>Jan Lassiter</cp:lastModifiedBy>
  <cp:revision>53</cp:revision>
  <cp:lastPrinted>2017-04-17T20:54:09Z</cp:lastPrinted>
  <dcterms:created xsi:type="dcterms:W3CDTF">2015-03-19T18:44:15Z</dcterms:created>
  <dcterms:modified xsi:type="dcterms:W3CDTF">2017-04-17T21:02:26Z</dcterms:modified>
</cp:coreProperties>
</file>