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2" r:id="rId4"/>
    <p:sldId id="263" r:id="rId5"/>
    <p:sldId id="264" r:id="rId6"/>
    <p:sldId id="265" r:id="rId7"/>
    <p:sldId id="266" r:id="rId8"/>
    <p:sldId id="277" r:id="rId9"/>
    <p:sldId id="267" r:id="rId10"/>
    <p:sldId id="268" r:id="rId11"/>
    <p:sldId id="270" r:id="rId12"/>
    <p:sldId id="271" r:id="rId13"/>
    <p:sldId id="269" r:id="rId14"/>
    <p:sldId id="272" r:id="rId15"/>
    <p:sldId id="273" r:id="rId16"/>
    <p:sldId id="274" r:id="rId17"/>
    <p:sldId id="258" r:id="rId18"/>
    <p:sldId id="261"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9456B-F327-43B4-B4A1-0E9F694234CB}" type="datetimeFigureOut">
              <a:rPr lang="en-US" smtClean="0"/>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7842D-DE3F-4127-AD23-4CF7E3C702C8}" type="slidenum">
              <a:rPr lang="en-US" smtClean="0"/>
              <a:t>‹#›</a:t>
            </a:fld>
            <a:endParaRPr lang="en-US"/>
          </a:p>
        </p:txBody>
      </p:sp>
    </p:spTree>
    <p:extLst>
      <p:ext uri="{BB962C8B-B14F-4D97-AF65-F5344CB8AC3E}">
        <p14:creationId xmlns:p14="http://schemas.microsoft.com/office/powerpoint/2010/main" val="383656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3AAFCF-0F50-4AF2-894B-EDC37D23D73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4093" y="762000"/>
            <a:ext cx="7772400" cy="2133599"/>
          </a:xfrm>
        </p:spPr>
        <p:txBody>
          <a:bodyPr anchor="b">
            <a:noAutofit/>
          </a:bodyPr>
          <a:lstStyle>
            <a:lvl1pPr>
              <a:lnSpc>
                <a:spcPct val="100000"/>
              </a:lnSpc>
              <a:defRPr sz="8000" baseline="0">
                <a:solidFill>
                  <a:srgbClr val="0070C0"/>
                </a:solidFill>
              </a:defRPr>
            </a:lvl1pPr>
          </a:lstStyle>
          <a:p>
            <a:endParaRPr lang="en-US" dirty="0"/>
          </a:p>
        </p:txBody>
      </p:sp>
      <p:sp>
        <p:nvSpPr>
          <p:cNvPr id="7" name="Date Placeholder 6"/>
          <p:cNvSpPr>
            <a:spLocks noGrp="1"/>
          </p:cNvSpPr>
          <p:nvPr>
            <p:ph type="dt" sz="half" idx="10"/>
          </p:nvPr>
        </p:nvSpPr>
        <p:spPr/>
        <p:txBody>
          <a:bodyPr/>
          <a:lstStyle/>
          <a:p>
            <a:fld id="{1B2ECC17-3ACF-4F1C-A7AA-B7A54F414F75}" type="datetimeFigureOut">
              <a:rPr lang="en-US" smtClean="0"/>
              <a:t>4/16/2012</a:t>
            </a:fld>
            <a:endParaRPr lang="en-US"/>
          </a:p>
        </p:txBody>
      </p:sp>
      <p:sp>
        <p:nvSpPr>
          <p:cNvPr id="8" name="Slide Number Placeholder 7"/>
          <p:cNvSpPr>
            <a:spLocks noGrp="1"/>
          </p:cNvSpPr>
          <p:nvPr>
            <p:ph type="sldNum" sz="quarter" idx="11"/>
          </p:nvPr>
        </p:nvSpPr>
        <p:spPr/>
        <p:txBody>
          <a:bodyPr/>
          <a:lstStyle/>
          <a:p>
            <a:fld id="{5A32D884-47F7-429A-8401-C0A8437FCD3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pic>
        <p:nvPicPr>
          <p:cNvPr id="11" name="Picture 2" descr="http://tasfaatn.com/Resources/Pictures/Conference%20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7780" y="3657600"/>
            <a:ext cx="2445026" cy="1968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6" name="Picture 2" descr="http://tasfaatn.com/Resources/Pictures/Conference%20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5655564"/>
            <a:ext cx="1295400" cy="1042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Place your organization logo her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081652"/>
            <a:ext cx="2895599" cy="6167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2ECC17-3ACF-4F1C-A7AA-B7A54F414F75}" type="datetimeFigureOut">
              <a:rPr lang="en-US" smtClean="0"/>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2D884-47F7-429A-8401-C0A8437FCD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ECC17-3ACF-4F1C-A7AA-B7A54F414F75}" type="datetimeFigureOut">
              <a:rPr lang="en-US" smtClean="0"/>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2D884-47F7-429A-8401-C0A8437FCD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ECC17-3ACF-4F1C-A7AA-B7A54F414F75}"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2D884-47F7-429A-8401-C0A8437FCD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ECC17-3ACF-4F1C-A7AA-B7A54F414F75}"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2D884-47F7-429A-8401-C0A8437FCD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ECC17-3ACF-4F1C-A7AA-B7A54F414F75}"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2D884-47F7-429A-8401-C0A8437FCD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ECC17-3ACF-4F1C-A7AA-B7A54F414F75}"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2D884-47F7-429A-8401-C0A8437FCD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2ECC17-3ACF-4F1C-A7AA-B7A54F414F75}" type="datetimeFigureOut">
              <a:rPr lang="en-US" smtClean="0"/>
              <a:t>4/16/2012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A32D884-47F7-429A-8401-C0A8437FCD3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0" r:id="rId7"/>
    <p:sldLayoutId id="2147483671" r:id="rId8"/>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tccovington.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mts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Verification</a:t>
            </a:r>
            <a:br>
              <a:rPr lang="en-US" dirty="0" smtClean="0"/>
            </a:br>
            <a:r>
              <a:rPr lang="en-US" sz="3200" dirty="0" smtClean="0"/>
              <a:t>Sharing Ideas &amp; Panel Discussion</a:t>
            </a:r>
            <a:endParaRPr lang="en-US" dirty="0"/>
          </a:p>
        </p:txBody>
      </p:sp>
    </p:spTree>
    <p:extLst>
      <p:ext uri="{BB962C8B-B14F-4D97-AF65-F5344CB8AC3E}">
        <p14:creationId xmlns:p14="http://schemas.microsoft.com/office/powerpoint/2010/main" val="1662230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19200"/>
          </a:xfrm>
        </p:spPr>
        <p:txBody>
          <a:bodyPr/>
          <a:lstStyle/>
          <a:p>
            <a:r>
              <a:rPr lang="en-US" dirty="0" smtClean="0"/>
              <a:t>MTSU Verification Process</a:t>
            </a:r>
            <a:endParaRPr lang="en-US" dirty="0"/>
          </a:p>
        </p:txBody>
      </p:sp>
      <p:sp>
        <p:nvSpPr>
          <p:cNvPr id="3" name="Content Placeholder 2"/>
          <p:cNvSpPr>
            <a:spLocks noGrp="1"/>
          </p:cNvSpPr>
          <p:nvPr>
            <p:ph idx="1"/>
          </p:nvPr>
        </p:nvSpPr>
        <p:spPr>
          <a:xfrm>
            <a:off x="457200" y="1219200"/>
            <a:ext cx="8229600" cy="4602163"/>
          </a:xfrm>
        </p:spPr>
        <p:txBody>
          <a:bodyPr>
            <a:normAutofit fontScale="92500" lnSpcReduction="10000"/>
          </a:bodyPr>
          <a:lstStyle/>
          <a:p>
            <a:r>
              <a:rPr lang="en-US" dirty="0"/>
              <a:t>Students notified via e-mail to log into self-service to review unsatisfied requirements</a:t>
            </a:r>
          </a:p>
          <a:p>
            <a:r>
              <a:rPr lang="en-US" dirty="0"/>
              <a:t>Verify emancipated minor and legal guardianship </a:t>
            </a:r>
          </a:p>
          <a:p>
            <a:r>
              <a:rPr lang="en-US" dirty="0"/>
              <a:t>Verification tab created for the Financial Aid Office website</a:t>
            </a:r>
          </a:p>
          <a:p>
            <a:r>
              <a:rPr lang="en-US" dirty="0"/>
              <a:t>Student worker updates self-service with documents submitted</a:t>
            </a:r>
          </a:p>
          <a:p>
            <a:r>
              <a:rPr lang="en-US" dirty="0"/>
              <a:t>All documents submitted:   File reviewed by full-time verification clerk </a:t>
            </a:r>
          </a:p>
          <a:p>
            <a:r>
              <a:rPr lang="en-US" dirty="0"/>
              <a:t>Missing documents:  Filed in missing documents cabinet</a:t>
            </a:r>
          </a:p>
          <a:p>
            <a:r>
              <a:rPr lang="en-US" dirty="0"/>
              <a:t>Corrections made through our Banner system and double checked after correction(s) processed</a:t>
            </a:r>
          </a:p>
          <a:p>
            <a:r>
              <a:rPr lang="en-US" dirty="0"/>
              <a:t>Completed files scanned, checked and shredded</a:t>
            </a:r>
          </a:p>
          <a:p>
            <a:endParaRPr lang="en-US" dirty="0"/>
          </a:p>
        </p:txBody>
      </p:sp>
    </p:spTree>
    <p:extLst>
      <p:ext uri="{BB962C8B-B14F-4D97-AF65-F5344CB8AC3E}">
        <p14:creationId xmlns:p14="http://schemas.microsoft.com/office/powerpoint/2010/main" val="42351749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sz="3200" dirty="0" smtClean="0"/>
              <a:t>MTSU - IRS Data Retrieval Process</a:t>
            </a:r>
            <a:endParaRPr lang="en-US" sz="3200"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b="1" dirty="0" smtClean="0"/>
              <a:t>FAFSA received with successful IRS Data Retrieval</a:t>
            </a:r>
            <a:endParaRPr lang="en-US" dirty="0" smtClean="0"/>
          </a:p>
          <a:p>
            <a:pPr>
              <a:buNone/>
            </a:pPr>
            <a:r>
              <a:rPr lang="en-US" dirty="0" smtClean="0"/>
              <a:t>	 Tax return requirement is automatically updated with a “W” (waived) </a:t>
            </a:r>
          </a:p>
          <a:p>
            <a:pPr>
              <a:buNone/>
            </a:pPr>
            <a:endParaRPr lang="en-US" dirty="0" smtClean="0"/>
          </a:p>
          <a:p>
            <a:r>
              <a:rPr lang="en-US" dirty="0" smtClean="0"/>
              <a:t> </a:t>
            </a:r>
            <a:r>
              <a:rPr lang="en-US" b="1" dirty="0" smtClean="0"/>
              <a:t>FAFSA changed after IRS Data Retrieval match</a:t>
            </a:r>
          </a:p>
          <a:p>
            <a:pPr>
              <a:buNone/>
            </a:pPr>
            <a:r>
              <a:rPr lang="en-US" dirty="0" smtClean="0"/>
              <a:t>     Tax return requirement changed to “N” (needed) and   tax  return transcript is required</a:t>
            </a:r>
          </a:p>
          <a:p>
            <a:endParaRPr lang="en-US" dirty="0" smtClean="0"/>
          </a:p>
          <a:p>
            <a:r>
              <a:rPr lang="en-US" b="1" dirty="0" smtClean="0"/>
              <a:t>IRS Data Retrieval Tool used successfully through the FAFSA correction process</a:t>
            </a:r>
          </a:p>
          <a:p>
            <a:pPr>
              <a:buNone/>
            </a:pPr>
            <a:r>
              <a:rPr lang="en-US" dirty="0" smtClean="0"/>
              <a:t>	</a:t>
            </a:r>
          </a:p>
          <a:p>
            <a:pPr>
              <a:buNone/>
            </a:pPr>
            <a:r>
              <a:rPr lang="en-US" dirty="0" smtClean="0"/>
              <a:t>	Tax return requirement automatically updated with a “W”.   If this completes all missing requirements, the student will appear on a list of files ready to verify.</a:t>
            </a:r>
          </a:p>
          <a:p>
            <a:pPr lvl="1">
              <a:buNone/>
            </a:pPr>
            <a:endParaRPr lang="en-US" sz="2400" dirty="0" smtClean="0"/>
          </a:p>
          <a:p>
            <a:pPr lvl="1">
              <a:buNone/>
            </a:pPr>
            <a:endParaRPr lang="en-US" sz="2400" dirty="0" smtClean="0"/>
          </a:p>
          <a:p>
            <a:pPr lvl="1"/>
            <a:endParaRPr lang="en-US" sz="2400" dirty="0" smtClean="0"/>
          </a:p>
          <a:p>
            <a:pPr lvl="1"/>
            <a:endParaRPr lang="en-US" sz="2400" dirty="0" smtClean="0"/>
          </a:p>
          <a:p>
            <a:pPr lvl="1"/>
            <a:endParaRPr lang="en-US" sz="2400" dirty="0" smtClean="0"/>
          </a:p>
          <a:p>
            <a:endParaRPr lang="en-US" dirty="0" smtClean="0"/>
          </a:p>
          <a:p>
            <a:pPr>
              <a:buNone/>
            </a:pPr>
            <a:endParaRPr lang="en-US" dirty="0" smtClean="0"/>
          </a:p>
        </p:txBody>
      </p:sp>
    </p:spTree>
    <p:extLst>
      <p:ext uri="{BB962C8B-B14F-4D97-AF65-F5344CB8AC3E}">
        <p14:creationId xmlns:p14="http://schemas.microsoft.com/office/powerpoint/2010/main" val="33364515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sz="3200" dirty="0" smtClean="0"/>
              <a:t>MTSU Process - Filed IRS Extension</a:t>
            </a:r>
            <a:endParaRPr lang="en-US" sz="3200" dirty="0"/>
          </a:p>
        </p:txBody>
      </p:sp>
      <p:sp>
        <p:nvSpPr>
          <p:cNvPr id="3" name="Content Placeholder 2"/>
          <p:cNvSpPr>
            <a:spLocks noGrp="1"/>
          </p:cNvSpPr>
          <p:nvPr>
            <p:ph idx="1"/>
          </p:nvPr>
        </p:nvSpPr>
        <p:spPr>
          <a:xfrm>
            <a:off x="457200" y="990600"/>
            <a:ext cx="8229600" cy="4953000"/>
          </a:xfrm>
        </p:spPr>
        <p:txBody>
          <a:bodyPr>
            <a:normAutofit fontScale="32500" lnSpcReduction="20000"/>
          </a:bodyPr>
          <a:lstStyle/>
          <a:p>
            <a:pPr algn="ctr">
              <a:buNone/>
            </a:pPr>
            <a:endParaRPr lang="en-US" sz="3200" b="1" dirty="0" smtClean="0"/>
          </a:p>
          <a:p>
            <a:pPr algn="ctr">
              <a:buNone/>
            </a:pPr>
            <a:r>
              <a:rPr lang="en-US" sz="6200" b="1" dirty="0" smtClean="0"/>
              <a:t>Created a form to collect the following information/certification:</a:t>
            </a:r>
          </a:p>
          <a:p>
            <a:pPr algn="ctr">
              <a:buNone/>
            </a:pPr>
            <a:endParaRPr lang="en-US" sz="5000" b="1" dirty="0" smtClean="0"/>
          </a:p>
          <a:p>
            <a:pPr>
              <a:buNone/>
            </a:pPr>
            <a:r>
              <a:rPr lang="en-US" sz="6200" b="1" dirty="0" smtClean="0"/>
              <a:t>Must submit the following: </a:t>
            </a:r>
          </a:p>
          <a:p>
            <a:r>
              <a:rPr lang="en-US" sz="5500" dirty="0" smtClean="0"/>
              <a:t>Signed copy of 2010 tax return, schedules and W-2s</a:t>
            </a:r>
          </a:p>
          <a:p>
            <a:r>
              <a:rPr lang="en-US" sz="5500" dirty="0" smtClean="0"/>
              <a:t>IRS Form 4868 – Application for Automatic Extension of Time to File US Individual Tax Return</a:t>
            </a:r>
          </a:p>
          <a:p>
            <a:r>
              <a:rPr lang="en-US" sz="5500" dirty="0" smtClean="0"/>
              <a:t>IRS approval of extension beyond automatic six-month extension</a:t>
            </a:r>
          </a:p>
          <a:p>
            <a:r>
              <a:rPr lang="en-US" sz="5500" dirty="0" smtClean="0"/>
              <a:t>All 2011 W-2s for student/parent filing extension</a:t>
            </a:r>
          </a:p>
          <a:p>
            <a:r>
              <a:rPr lang="en-US" sz="5500" dirty="0" smtClean="0"/>
              <a:t>Self employed:  Certify estimated 2011 AGI and tax paid figures</a:t>
            </a:r>
          </a:p>
          <a:p>
            <a:endParaRPr lang="en-US" sz="5000" dirty="0" smtClean="0"/>
          </a:p>
          <a:p>
            <a:pPr>
              <a:buNone/>
            </a:pPr>
            <a:r>
              <a:rPr lang="en-US" sz="6200" b="1" dirty="0" smtClean="0"/>
              <a:t>Must agree to the following:</a:t>
            </a:r>
            <a:endParaRPr lang="en-US" sz="6200" dirty="0" smtClean="0"/>
          </a:p>
          <a:p>
            <a:r>
              <a:rPr lang="en-US" sz="5500" dirty="0" smtClean="0"/>
              <a:t>To utilize IRS Data Retrieval Tool or submit tax return transcript after 2011 tax return has been filed</a:t>
            </a:r>
          </a:p>
          <a:p>
            <a:r>
              <a:rPr lang="en-US" sz="5500" dirty="0" smtClean="0"/>
              <a:t>Agree to repay any funds the student is no longer eligible to receive after FAFSA is corrected </a:t>
            </a:r>
          </a:p>
          <a:p>
            <a:r>
              <a:rPr lang="en-US" sz="5500" dirty="0" smtClean="0"/>
              <a:t>Understand a hold is placed on the Spring aid until verification is completed</a:t>
            </a:r>
            <a:r>
              <a:rPr lang="en-US" sz="3600" dirty="0" smtClean="0"/>
              <a:t>.</a:t>
            </a:r>
            <a:endParaRPr lang="en-US" sz="3600" dirty="0"/>
          </a:p>
        </p:txBody>
      </p:sp>
    </p:spTree>
    <p:extLst>
      <p:ext uri="{BB962C8B-B14F-4D97-AF65-F5344CB8AC3E}">
        <p14:creationId xmlns:p14="http://schemas.microsoft.com/office/powerpoint/2010/main" val="577474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dirty="0" smtClean="0">
                <a:solidFill>
                  <a:srgbClr val="004D86"/>
                </a:solidFill>
                <a:latin typeface="Times New Roman" pitchFamily="18" charset="0"/>
                <a:cs typeface="Times New Roman" pitchFamily="18" charset="0"/>
              </a:rPr>
              <a:t>Tennessee Technology Center @ Covington</a:t>
            </a:r>
          </a:p>
          <a:p>
            <a:pPr marL="0" indent="0" algn="ctr">
              <a:buNone/>
            </a:pPr>
            <a:endParaRPr lang="en-US" dirty="0">
              <a:solidFill>
                <a:srgbClr val="004D86"/>
              </a:solidFill>
              <a:latin typeface="Times New Roman" pitchFamily="18" charset="0"/>
              <a:cs typeface="Times New Roman" pitchFamily="18" charset="0"/>
            </a:endParaRPr>
          </a:p>
          <a:p>
            <a:pPr marL="0" indent="0" algn="ctr">
              <a:buNone/>
            </a:pPr>
            <a:r>
              <a:rPr lang="en-US" dirty="0" smtClean="0"/>
              <a:t>Amanda Heath</a:t>
            </a:r>
            <a:endParaRPr lang="en-US" dirty="0">
              <a:solidFill>
                <a:srgbClr val="004D86"/>
              </a:solidFill>
              <a:latin typeface="Times New Roman" pitchFamily="18" charset="0"/>
              <a:cs typeface="Times New Roman" pitchFamily="18" charset="0"/>
            </a:endParaRPr>
          </a:p>
        </p:txBody>
      </p:sp>
      <p:pic>
        <p:nvPicPr>
          <p:cNvPr id="2050" name="Picture 2"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90600"/>
            <a:ext cx="245818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61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Verification Documentation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a student/parent uses the IRS Data Retrieval Tool successfully and the ISIR has a 02 code, the student/parent will only be required to complete the Verification Worksheet.</a:t>
            </a:r>
          </a:p>
          <a:p>
            <a:r>
              <a:rPr lang="en-US" dirty="0" smtClean="0"/>
              <a:t>If a student/parent does not use the IRS Data Retrieval Tool and the ISIR has anything but a 02 code, the student/parent will be required to complete the Verification Worksheet and provide an IRS Tax Transcript. </a:t>
            </a:r>
          </a:p>
          <a:p>
            <a:r>
              <a:rPr lang="en-US" dirty="0" smtClean="0"/>
              <a:t>If a student/parent did not file a tax return, the student/parent will complete the Verification Worksheet, &amp; provide W2s.  If the student/parent states they did not work, the school may require the student/parent to get a letter from the IRS confirming there are no W-2s on file.</a:t>
            </a:r>
          </a:p>
          <a:p>
            <a:endParaRPr lang="en-US" dirty="0"/>
          </a:p>
        </p:txBody>
      </p:sp>
    </p:spTree>
    <p:extLst>
      <p:ext uri="{BB962C8B-B14F-4D97-AF65-F5344CB8AC3E}">
        <p14:creationId xmlns:p14="http://schemas.microsoft.com/office/powerpoint/2010/main" val="3273804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Verification Questions</a:t>
            </a:r>
            <a:endParaRPr lang="en-US" dirty="0"/>
          </a:p>
        </p:txBody>
      </p:sp>
      <p:sp>
        <p:nvSpPr>
          <p:cNvPr id="3" name="Content Placeholder 2"/>
          <p:cNvSpPr>
            <a:spLocks noGrp="1"/>
          </p:cNvSpPr>
          <p:nvPr>
            <p:ph idx="1"/>
          </p:nvPr>
        </p:nvSpPr>
        <p:spPr/>
        <p:txBody>
          <a:bodyPr>
            <a:normAutofit/>
          </a:bodyPr>
          <a:lstStyle/>
          <a:p>
            <a:r>
              <a:rPr lang="en-US" dirty="0" smtClean="0"/>
              <a:t>Are there any instances when we can accept a copy of the tax return?</a:t>
            </a:r>
          </a:p>
          <a:p>
            <a:r>
              <a:rPr lang="en-US" dirty="0" smtClean="0"/>
              <a:t>If the student/parent did not indicate receiving SNAP (food stamps), but they mark yes on the verification worksheet – is that conflicting information?</a:t>
            </a:r>
          </a:p>
          <a:p>
            <a:r>
              <a:rPr lang="en-US" smtClean="0"/>
              <a:t>Please explain the </a:t>
            </a:r>
            <a:r>
              <a:rPr lang="en-US" dirty="0" smtClean="0"/>
              <a:t>Asset Threshold Exceeded field on </a:t>
            </a:r>
            <a:r>
              <a:rPr lang="en-US" smtClean="0"/>
              <a:t>the ISIR.</a:t>
            </a:r>
            <a:endParaRPr lang="en-US" dirty="0"/>
          </a:p>
        </p:txBody>
      </p:sp>
    </p:spTree>
    <p:extLst>
      <p:ext uri="{BB962C8B-B14F-4D97-AF65-F5344CB8AC3E}">
        <p14:creationId xmlns:p14="http://schemas.microsoft.com/office/powerpoint/2010/main" val="2534813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endParaRPr lang="en-US" dirty="0" smtClean="0"/>
          </a:p>
          <a:p>
            <a:pPr marL="0" indent="0" algn="ctr">
              <a:buNone/>
            </a:pPr>
            <a:endParaRPr lang="en-US" dirty="0" smtClean="0"/>
          </a:p>
          <a:p>
            <a:pPr marL="0" indent="0" algn="ctr">
              <a:buNone/>
            </a:pPr>
            <a:r>
              <a:rPr lang="en-US" dirty="0" smtClean="0"/>
              <a:t>Willie Thomas</a:t>
            </a:r>
            <a:endParaRPr lang="en-US" dirty="0"/>
          </a:p>
        </p:txBody>
      </p:sp>
      <p:pic>
        <p:nvPicPr>
          <p:cNvPr id="3074" name="Picture 2" descr="http://www.chattanoogastate.edu/marketing/images/logos/college__cmyk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429" y="1371600"/>
            <a:ext cx="3505200" cy="152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21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Verification Process</a:t>
            </a:r>
            <a:endParaRPr lang="en-US" dirty="0"/>
          </a:p>
        </p:txBody>
      </p:sp>
      <p:sp>
        <p:nvSpPr>
          <p:cNvPr id="4" name="Flowchart: Alternate Process 3"/>
          <p:cNvSpPr/>
          <p:nvPr/>
        </p:nvSpPr>
        <p:spPr>
          <a:xfrm>
            <a:off x="661416" y="1371600"/>
            <a:ext cx="2209800" cy="9174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Student submits FAFSA</a:t>
            </a:r>
            <a:endParaRPr lang="en-US" dirty="0">
              <a:solidFill>
                <a:schemeClr val="tx1"/>
              </a:solidFill>
              <a:effectLst>
                <a:outerShdw blurRad="38100" dist="38100" dir="2700000" algn="tl">
                  <a:srgbClr val="000000">
                    <a:alpha val="43137"/>
                  </a:srgbClr>
                </a:outerShdw>
              </a:effectLst>
            </a:endParaRPr>
          </a:p>
        </p:txBody>
      </p:sp>
      <p:sp>
        <p:nvSpPr>
          <p:cNvPr id="5" name="Flowchart: Alternate Process 4"/>
          <p:cNvSpPr/>
          <p:nvPr/>
        </p:nvSpPr>
        <p:spPr>
          <a:xfrm>
            <a:off x="468923" y="2797361"/>
            <a:ext cx="2690446" cy="9174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CPS selects students for verification </a:t>
            </a:r>
            <a:endParaRPr lang="en-US" b="1" dirty="0">
              <a:solidFill>
                <a:schemeClr val="tx1"/>
              </a:solidFill>
            </a:endParaRPr>
          </a:p>
        </p:txBody>
      </p:sp>
      <p:sp>
        <p:nvSpPr>
          <p:cNvPr id="6" name="Flowchart: Alternate Process 5"/>
          <p:cNvSpPr/>
          <p:nvPr/>
        </p:nvSpPr>
        <p:spPr>
          <a:xfrm>
            <a:off x="414495" y="3886200"/>
            <a:ext cx="2971800" cy="203395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Students who answered yes to emancipated minor, legal guardianship, </a:t>
            </a:r>
            <a:r>
              <a:rPr lang="en-US" b="1" dirty="0" smtClean="0">
                <a:solidFill>
                  <a:schemeClr val="tx1"/>
                </a:solidFill>
              </a:rPr>
              <a:t>or homeless </a:t>
            </a:r>
            <a:r>
              <a:rPr lang="en-US" b="1" dirty="0">
                <a:solidFill>
                  <a:schemeClr val="tx1"/>
                </a:solidFill>
              </a:rPr>
              <a:t>youth are selected  </a:t>
            </a:r>
          </a:p>
        </p:txBody>
      </p:sp>
      <p:cxnSp>
        <p:nvCxnSpPr>
          <p:cNvPr id="10" name="Straight Arrow Connector 9"/>
          <p:cNvCxnSpPr>
            <a:endCxn id="4" idx="3"/>
          </p:cNvCxnSpPr>
          <p:nvPr/>
        </p:nvCxnSpPr>
        <p:spPr>
          <a:xfrm>
            <a:off x="2871216" y="18303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lowchart: Alternate Process 10"/>
          <p:cNvSpPr/>
          <p:nvPr/>
        </p:nvSpPr>
        <p:spPr>
          <a:xfrm>
            <a:off x="3657600" y="1676400"/>
            <a:ext cx="2514598" cy="9174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Requirements are posted on </a:t>
            </a:r>
            <a:r>
              <a:rPr lang="en-US" b="1" dirty="0" smtClean="0">
                <a:solidFill>
                  <a:schemeClr val="tx1"/>
                </a:solidFill>
              </a:rPr>
              <a:t>Student’s record</a:t>
            </a:r>
            <a:endParaRPr lang="en-US" b="1" dirty="0">
              <a:solidFill>
                <a:schemeClr val="tx1"/>
              </a:solidFill>
            </a:endParaRPr>
          </a:p>
        </p:txBody>
      </p:sp>
      <p:sp>
        <p:nvSpPr>
          <p:cNvPr id="12" name="Flowchart: Alternate Process 11"/>
          <p:cNvSpPr/>
          <p:nvPr/>
        </p:nvSpPr>
        <p:spPr>
          <a:xfrm>
            <a:off x="3657600" y="2971800"/>
            <a:ext cx="25908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If IRS Data Retrieval no transcript required</a:t>
            </a:r>
            <a:endParaRPr lang="en-US" b="1" dirty="0">
              <a:solidFill>
                <a:schemeClr val="tx1"/>
              </a:solidFill>
            </a:endParaRPr>
          </a:p>
        </p:txBody>
      </p:sp>
      <p:sp>
        <p:nvSpPr>
          <p:cNvPr id="13" name="Flowchart: Alternate Process 12"/>
          <p:cNvSpPr/>
          <p:nvPr/>
        </p:nvSpPr>
        <p:spPr>
          <a:xfrm>
            <a:off x="3581400" y="4495801"/>
            <a:ext cx="2667000" cy="98192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No IRS Data Retrieval Transcript Required </a:t>
            </a:r>
            <a:endParaRPr lang="en-US" b="1" dirty="0">
              <a:solidFill>
                <a:schemeClr val="tx1"/>
              </a:solidFill>
            </a:endParaRPr>
          </a:p>
        </p:txBody>
      </p:sp>
      <p:sp>
        <p:nvSpPr>
          <p:cNvPr id="26" name="Down Arrow 25"/>
          <p:cNvSpPr/>
          <p:nvPr/>
        </p:nvSpPr>
        <p:spPr>
          <a:xfrm>
            <a:off x="1524000" y="2289048"/>
            <a:ext cx="484632" cy="493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Alternate Process 29"/>
          <p:cNvSpPr/>
          <p:nvPr/>
        </p:nvSpPr>
        <p:spPr>
          <a:xfrm>
            <a:off x="6629400" y="1676400"/>
            <a:ext cx="2057400" cy="9174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Student notified via email</a:t>
            </a:r>
            <a:endParaRPr lang="en-US" b="1" dirty="0">
              <a:solidFill>
                <a:schemeClr val="tx1"/>
              </a:solidFill>
            </a:endParaRPr>
          </a:p>
        </p:txBody>
      </p:sp>
      <p:sp>
        <p:nvSpPr>
          <p:cNvPr id="32" name="Flowchart: Alternate Process 31"/>
          <p:cNvSpPr/>
          <p:nvPr/>
        </p:nvSpPr>
        <p:spPr>
          <a:xfrm>
            <a:off x="6477000" y="2971800"/>
            <a:ext cx="2286000" cy="1143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Student completes on-line Verification Worksheet  </a:t>
            </a:r>
            <a:endParaRPr lang="en-US" b="1" dirty="0">
              <a:solidFill>
                <a:schemeClr val="tx1"/>
              </a:solidFill>
            </a:endParaRPr>
          </a:p>
        </p:txBody>
      </p:sp>
      <p:sp>
        <p:nvSpPr>
          <p:cNvPr id="34" name="Down Arrow 33"/>
          <p:cNvSpPr/>
          <p:nvPr/>
        </p:nvSpPr>
        <p:spPr>
          <a:xfrm>
            <a:off x="7531488" y="2608385"/>
            <a:ext cx="45719" cy="3779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4744974" y="2593848"/>
            <a:ext cx="45719" cy="392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4790693" y="3962400"/>
            <a:ext cx="45719" cy="533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1766316" y="3714809"/>
            <a:ext cx="45719" cy="171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Alternate Process 40"/>
          <p:cNvSpPr/>
          <p:nvPr/>
        </p:nvSpPr>
        <p:spPr>
          <a:xfrm>
            <a:off x="6477000" y="4495801"/>
            <a:ext cx="2286000" cy="98192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Students who did not use the IRS retrieval submits IRS tax transcripts  </a:t>
            </a:r>
          </a:p>
        </p:txBody>
      </p:sp>
      <p:sp>
        <p:nvSpPr>
          <p:cNvPr id="42" name="Down Arrow 41"/>
          <p:cNvSpPr/>
          <p:nvPr/>
        </p:nvSpPr>
        <p:spPr>
          <a:xfrm>
            <a:off x="7577207" y="4114800"/>
            <a:ext cx="45719" cy="381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8808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Verification Process</a:t>
            </a:r>
            <a:endParaRPr lang="en-US" dirty="0"/>
          </a:p>
        </p:txBody>
      </p:sp>
      <p:sp>
        <p:nvSpPr>
          <p:cNvPr id="3" name="Content Placeholder 2"/>
          <p:cNvSpPr>
            <a:spLocks noGrp="1"/>
          </p:cNvSpPr>
          <p:nvPr>
            <p:ph idx="1"/>
          </p:nvPr>
        </p:nvSpPr>
        <p:spPr/>
        <p:txBody>
          <a:bodyPr/>
          <a:lstStyle/>
          <a:p>
            <a:pPr marL="0" indent="0">
              <a:buNone/>
            </a:pPr>
            <a:r>
              <a:rPr lang="en-US" dirty="0" smtClean="0"/>
              <a:t> </a:t>
            </a:r>
          </a:p>
        </p:txBody>
      </p:sp>
      <p:sp>
        <p:nvSpPr>
          <p:cNvPr id="4" name="Flowchart: Alternate Process 3"/>
          <p:cNvSpPr/>
          <p:nvPr/>
        </p:nvSpPr>
        <p:spPr>
          <a:xfrm>
            <a:off x="217714" y="1817914"/>
            <a:ext cx="24003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IRS tax transcripts scanned into BDMS</a:t>
            </a:r>
            <a:endParaRPr lang="en-US" b="1" dirty="0">
              <a:solidFill>
                <a:schemeClr val="tx1"/>
              </a:solidFill>
            </a:endParaRPr>
          </a:p>
        </p:txBody>
      </p:sp>
      <p:sp>
        <p:nvSpPr>
          <p:cNvPr id="5" name="Flowchart: Alternate Process 4"/>
          <p:cNvSpPr/>
          <p:nvPr/>
        </p:nvSpPr>
        <p:spPr>
          <a:xfrm>
            <a:off x="228600" y="3352800"/>
            <a:ext cx="2286000" cy="1524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Verification Worksheets uploaded into</a:t>
            </a:r>
          </a:p>
          <a:p>
            <a:r>
              <a:rPr lang="en-US" b="1" dirty="0" smtClean="0">
                <a:solidFill>
                  <a:schemeClr val="tx1"/>
                </a:solidFill>
              </a:rPr>
              <a:t>BDMS overnight</a:t>
            </a:r>
            <a:endParaRPr lang="en-US" b="1" dirty="0">
              <a:solidFill>
                <a:schemeClr val="tx1"/>
              </a:solidFill>
            </a:endParaRPr>
          </a:p>
        </p:txBody>
      </p:sp>
      <p:sp>
        <p:nvSpPr>
          <p:cNvPr id="6" name="Down Arrow 5"/>
          <p:cNvSpPr/>
          <p:nvPr/>
        </p:nvSpPr>
        <p:spPr>
          <a:xfrm>
            <a:off x="1295400" y="2743200"/>
            <a:ext cx="45719"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3108959" y="1817914"/>
            <a:ext cx="1676400" cy="1143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Verification documents indexed</a:t>
            </a:r>
            <a:endParaRPr lang="en-US" b="1" dirty="0">
              <a:solidFill>
                <a:schemeClr val="tx1"/>
              </a:solidFill>
            </a:endParaRPr>
          </a:p>
        </p:txBody>
      </p:sp>
      <p:sp>
        <p:nvSpPr>
          <p:cNvPr id="8" name="Down Arrow 7"/>
          <p:cNvSpPr/>
          <p:nvPr/>
        </p:nvSpPr>
        <p:spPr>
          <a:xfrm>
            <a:off x="3924300" y="2971800"/>
            <a:ext cx="45719"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a:off x="2895600" y="3581400"/>
            <a:ext cx="2034541" cy="1143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Post information in system (Banner)</a:t>
            </a:r>
            <a:endParaRPr lang="en-US" b="1" dirty="0">
              <a:solidFill>
                <a:schemeClr val="tx1"/>
              </a:solidFill>
            </a:endParaRPr>
          </a:p>
        </p:txBody>
      </p:sp>
      <p:sp>
        <p:nvSpPr>
          <p:cNvPr id="10" name="Flowchart: Alternate Process 9"/>
          <p:cNvSpPr/>
          <p:nvPr/>
        </p:nvSpPr>
        <p:spPr>
          <a:xfrm>
            <a:off x="5750169" y="2054352"/>
            <a:ext cx="2286000" cy="9174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Discrepancies:  students are notified via email</a:t>
            </a:r>
            <a:endParaRPr lang="en-US" b="1" dirty="0">
              <a:solidFill>
                <a:schemeClr val="tx1"/>
              </a:solidFill>
            </a:endParaRPr>
          </a:p>
        </p:txBody>
      </p:sp>
      <p:sp>
        <p:nvSpPr>
          <p:cNvPr id="14" name="Flowchart: Alternate Process 13"/>
          <p:cNvSpPr/>
          <p:nvPr/>
        </p:nvSpPr>
        <p:spPr>
          <a:xfrm>
            <a:off x="5660571" y="3560826"/>
            <a:ext cx="2819400" cy="11841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Corrections are sent to CPS via Banner </a:t>
            </a:r>
            <a:endParaRPr lang="en-US" b="1" dirty="0">
              <a:solidFill>
                <a:schemeClr val="tx1"/>
              </a:solidFill>
            </a:endParaRPr>
          </a:p>
        </p:txBody>
      </p:sp>
      <p:sp>
        <p:nvSpPr>
          <p:cNvPr id="15" name="Flowchart: Alternate Process 14"/>
          <p:cNvSpPr/>
          <p:nvPr/>
        </p:nvSpPr>
        <p:spPr>
          <a:xfrm>
            <a:off x="2895600" y="5123983"/>
            <a:ext cx="2034541" cy="7574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Verification Complete</a:t>
            </a:r>
            <a:endParaRPr lang="en-US" b="1" dirty="0">
              <a:solidFill>
                <a:schemeClr val="tx1"/>
              </a:solidFill>
            </a:endParaRPr>
          </a:p>
        </p:txBody>
      </p:sp>
      <p:sp>
        <p:nvSpPr>
          <p:cNvPr id="20" name="Down Arrow 19"/>
          <p:cNvSpPr/>
          <p:nvPr/>
        </p:nvSpPr>
        <p:spPr>
          <a:xfrm flipH="1">
            <a:off x="3931919" y="4724400"/>
            <a:ext cx="45719"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Alternate Process 20"/>
          <p:cNvSpPr/>
          <p:nvPr/>
        </p:nvSpPr>
        <p:spPr>
          <a:xfrm>
            <a:off x="5275384" y="5123982"/>
            <a:ext cx="2039816" cy="12768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Student’s file is packaged and awarded overnight</a:t>
            </a:r>
            <a:endParaRPr lang="en-US" b="1" dirty="0">
              <a:solidFill>
                <a:schemeClr val="tx1"/>
              </a:solidFill>
            </a:endParaRPr>
          </a:p>
        </p:txBody>
      </p:sp>
      <p:sp>
        <p:nvSpPr>
          <p:cNvPr id="22" name="Right Arrow 21"/>
          <p:cNvSpPr/>
          <p:nvPr/>
        </p:nvSpPr>
        <p:spPr>
          <a:xfrm>
            <a:off x="4930141" y="5502697"/>
            <a:ext cx="3276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4930141" y="2971800"/>
            <a:ext cx="937259"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9" idx="3"/>
            <a:endCxn id="14" idx="1"/>
          </p:cNvCxnSpPr>
          <p:nvPr/>
        </p:nvCxnSpPr>
        <p:spPr>
          <a:xfrm>
            <a:off x="4930141" y="4152900"/>
            <a:ext cx="73043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9861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05000"/>
          </a:xfrm>
        </p:spPr>
        <p:txBody>
          <a:bodyPr/>
          <a:lstStyle/>
          <a:p>
            <a:r>
              <a:rPr lang="en-US" dirty="0" smtClean="0"/>
              <a:t>Panel Discussion and Questions</a:t>
            </a:r>
            <a:endParaRPr lang="en-US" dirty="0"/>
          </a:p>
        </p:txBody>
      </p:sp>
      <p:sp>
        <p:nvSpPr>
          <p:cNvPr id="3" name="Content Placeholder 2"/>
          <p:cNvSpPr>
            <a:spLocks noGrp="1"/>
          </p:cNvSpPr>
          <p:nvPr>
            <p:ph idx="1"/>
          </p:nvPr>
        </p:nvSpPr>
        <p:spPr/>
        <p:txBody>
          <a:bodyPr/>
          <a:lstStyle/>
          <a:p>
            <a:endParaRPr lang="en-US" dirty="0" smtClean="0"/>
          </a:p>
          <a:p>
            <a:pPr marL="0" indent="0" algn="ctr">
              <a:buNone/>
            </a:pPr>
            <a:endParaRPr lang="en-US" dirty="0"/>
          </a:p>
        </p:txBody>
      </p:sp>
      <p:pic>
        <p:nvPicPr>
          <p:cNvPr id="4099" name="Picture 3" descr="PowerPoint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743200"/>
            <a:ext cx="198119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17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Members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b="1" dirty="0" smtClean="0"/>
              <a:t>Janie Burns  </a:t>
            </a:r>
            <a:r>
              <a:rPr lang="en-US" i="1" dirty="0" smtClean="0"/>
              <a:t>Bethel University</a:t>
            </a:r>
          </a:p>
          <a:p>
            <a:pPr marL="0" indent="0" algn="ctr">
              <a:buNone/>
            </a:pPr>
            <a:r>
              <a:rPr lang="en-US" b="1" dirty="0" smtClean="0"/>
              <a:t>Celia Bradley  </a:t>
            </a:r>
            <a:r>
              <a:rPr lang="en-US" i="1" dirty="0" smtClean="0"/>
              <a:t>Middle Tennessee State University</a:t>
            </a:r>
          </a:p>
          <a:p>
            <a:pPr marL="0" indent="0" algn="ctr">
              <a:buNone/>
            </a:pPr>
            <a:r>
              <a:rPr lang="en-US" b="1" dirty="0" smtClean="0"/>
              <a:t>Amanda Heath  </a:t>
            </a:r>
            <a:r>
              <a:rPr lang="en-US" i="1" dirty="0" smtClean="0"/>
              <a:t>TTC Covington</a:t>
            </a:r>
          </a:p>
          <a:p>
            <a:pPr marL="0" indent="0" algn="ctr">
              <a:buNone/>
            </a:pPr>
            <a:r>
              <a:rPr lang="en-US" b="1" dirty="0" smtClean="0"/>
              <a:t>Willie Thomas  </a:t>
            </a:r>
            <a:r>
              <a:rPr lang="en-US" i="1" dirty="0" smtClean="0"/>
              <a:t>Chattanooga State CC</a:t>
            </a:r>
          </a:p>
          <a:p>
            <a:pPr marL="0" indent="0" algn="ctr">
              <a:buNone/>
            </a:pPr>
            <a:r>
              <a:rPr lang="en-US" b="1" dirty="0"/>
              <a:t>Jeanne Hinchee  </a:t>
            </a:r>
            <a:r>
              <a:rPr lang="en-US" i="1" dirty="0"/>
              <a:t>Chattanooga State CC</a:t>
            </a:r>
          </a:p>
          <a:p>
            <a:pPr marL="0" indent="0" algn="ctr">
              <a:buNone/>
            </a:pPr>
            <a:endParaRPr lang="en-US" dirty="0"/>
          </a:p>
        </p:txBody>
      </p:sp>
    </p:spTree>
    <p:extLst>
      <p:ext uri="{BB962C8B-B14F-4D97-AF65-F5344CB8AC3E}">
        <p14:creationId xmlns:p14="http://schemas.microsoft.com/office/powerpoint/2010/main" val="38877762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Share verification processes</a:t>
            </a:r>
          </a:p>
          <a:p>
            <a:pPr marL="0" indent="0" algn="ctr">
              <a:buNone/>
            </a:pPr>
            <a:r>
              <a:rPr lang="en-US" dirty="0" smtClean="0"/>
              <a:t>Panel Discussion</a:t>
            </a:r>
          </a:p>
          <a:p>
            <a:pPr marL="0" indent="0" algn="ctr">
              <a:buNone/>
            </a:pPr>
            <a:r>
              <a:rPr lang="en-US" dirty="0" smtClean="0"/>
              <a:t>Policy Questions for the Fed?</a:t>
            </a:r>
          </a:p>
          <a:p>
            <a:endParaRPr lang="en-US" dirty="0"/>
          </a:p>
        </p:txBody>
      </p:sp>
    </p:spTree>
    <p:extLst>
      <p:ext uri="{BB962C8B-B14F-4D97-AF65-F5344CB8AC3E}">
        <p14:creationId xmlns:p14="http://schemas.microsoft.com/office/powerpoint/2010/main" val="42749960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dirty="0" smtClean="0"/>
              <a:t>Janie Burns</a:t>
            </a:r>
          </a:p>
          <a:p>
            <a:pPr marL="0" indent="0" algn="ctr">
              <a:buNone/>
            </a:pPr>
            <a:r>
              <a:rPr lang="en-US" dirty="0" smtClean="0"/>
              <a:t>University Financial Aid Director</a:t>
            </a:r>
            <a:endParaRPr lang="en-US" dirty="0"/>
          </a:p>
        </p:txBody>
      </p:sp>
      <p:pic>
        <p:nvPicPr>
          <p:cNvPr id="4" name="Object 7"/>
          <p:cNvPicPr>
            <a:picLocks noChangeAspect="1" noChangeArrowheads="1"/>
          </p:cNvPicPr>
          <p:nvPr/>
        </p:nvPicPr>
        <p:blipFill>
          <a:blip r:embed="rId2" cstate="print"/>
          <a:srcRect b="32070"/>
          <a:stretch>
            <a:fillRect/>
          </a:stretch>
        </p:blipFill>
        <p:spPr bwMode="auto">
          <a:xfrm>
            <a:off x="2438400" y="609600"/>
            <a:ext cx="4245293" cy="1741460"/>
          </a:xfrm>
          <a:prstGeom prst="rect">
            <a:avLst/>
          </a:prstGeom>
          <a:noFill/>
        </p:spPr>
      </p:pic>
    </p:spTree>
    <p:extLst>
      <p:ext uri="{BB962C8B-B14F-4D97-AF65-F5344CB8AC3E}">
        <p14:creationId xmlns:p14="http://schemas.microsoft.com/office/powerpoint/2010/main" val="2623838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Outsourcing Verification</a:t>
            </a:r>
            <a:endParaRPr lang="en-US" dirty="0"/>
          </a:p>
        </p:txBody>
      </p:sp>
      <p:sp>
        <p:nvSpPr>
          <p:cNvPr id="3" name="Content Placeholder 2"/>
          <p:cNvSpPr>
            <a:spLocks noGrp="1"/>
          </p:cNvSpPr>
          <p:nvPr>
            <p:ph idx="1"/>
          </p:nvPr>
        </p:nvSpPr>
        <p:spPr>
          <a:xfrm>
            <a:off x="457200" y="1600201"/>
            <a:ext cx="8229600" cy="3733800"/>
          </a:xfrm>
        </p:spPr>
        <p:txBody>
          <a:bodyPr/>
          <a:lstStyle/>
          <a:p>
            <a:endParaRPr lang="en-US" dirty="0" smtClean="0"/>
          </a:p>
          <a:p>
            <a:r>
              <a:rPr lang="en-US" dirty="0" smtClean="0"/>
              <a:t>We contract with </a:t>
            </a:r>
            <a:r>
              <a:rPr lang="en-US" dirty="0" err="1" smtClean="0"/>
              <a:t>EdFinancial</a:t>
            </a:r>
            <a:r>
              <a:rPr lang="en-US" dirty="0" smtClean="0"/>
              <a:t> to process verification</a:t>
            </a:r>
          </a:p>
          <a:p>
            <a:r>
              <a:rPr lang="en-US" dirty="0" smtClean="0"/>
              <a:t>We collect IRS Tax Transcripts &amp; verification worksheets</a:t>
            </a:r>
          </a:p>
          <a:p>
            <a:r>
              <a:rPr lang="en-US" dirty="0" smtClean="0"/>
              <a:t>They request any conflicting information documents</a:t>
            </a:r>
          </a:p>
          <a:p>
            <a:r>
              <a:rPr lang="en-US" dirty="0" smtClean="0"/>
              <a:t>We determine our policy and procedures, and what documents we accept</a:t>
            </a:r>
            <a:endParaRPr lang="en-US" dirty="0"/>
          </a:p>
        </p:txBody>
      </p:sp>
    </p:spTree>
    <p:extLst>
      <p:ext uri="{BB962C8B-B14F-4D97-AF65-F5344CB8AC3E}">
        <p14:creationId xmlns:p14="http://schemas.microsoft.com/office/powerpoint/2010/main" val="251509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Outsourcing Procedures</a:t>
            </a:r>
            <a:endParaRPr lang="en-US" dirty="0"/>
          </a:p>
        </p:txBody>
      </p:sp>
      <p:sp>
        <p:nvSpPr>
          <p:cNvPr id="3" name="Content Placeholder 2"/>
          <p:cNvSpPr>
            <a:spLocks noGrp="1"/>
          </p:cNvSpPr>
          <p:nvPr>
            <p:ph idx="1"/>
          </p:nvPr>
        </p:nvSpPr>
        <p:spPr>
          <a:xfrm>
            <a:off x="457200" y="1600201"/>
            <a:ext cx="8229600" cy="3733800"/>
          </a:xfrm>
        </p:spPr>
        <p:txBody>
          <a:bodyPr/>
          <a:lstStyle/>
          <a:p>
            <a:endParaRPr lang="en-US" dirty="0" smtClean="0"/>
          </a:p>
          <a:p>
            <a:r>
              <a:rPr lang="en-US" dirty="0" smtClean="0"/>
              <a:t>Develop policy and procedures</a:t>
            </a:r>
          </a:p>
          <a:p>
            <a:r>
              <a:rPr lang="en-US" dirty="0" smtClean="0"/>
              <a:t>Scan documents when received from students</a:t>
            </a:r>
          </a:p>
          <a:p>
            <a:r>
              <a:rPr lang="en-US" dirty="0" smtClean="0"/>
              <a:t>Add </a:t>
            </a:r>
            <a:r>
              <a:rPr lang="en-US" dirty="0" err="1" smtClean="0"/>
              <a:t>EdFinancial</a:t>
            </a:r>
            <a:r>
              <a:rPr lang="en-US" dirty="0" smtClean="0"/>
              <a:t> document</a:t>
            </a:r>
          </a:p>
          <a:p>
            <a:r>
              <a:rPr lang="en-US" dirty="0" err="1" smtClean="0"/>
              <a:t>EdFinancial</a:t>
            </a:r>
            <a:r>
              <a:rPr lang="en-US" dirty="0" smtClean="0"/>
              <a:t> accesses our system</a:t>
            </a:r>
          </a:p>
          <a:p>
            <a:r>
              <a:rPr lang="en-US" dirty="0" smtClean="0"/>
              <a:t>When done – documents are marked complete</a:t>
            </a:r>
          </a:p>
          <a:p>
            <a:r>
              <a:rPr lang="en-US" dirty="0" smtClean="0"/>
              <a:t>Reports pulled by each of us</a:t>
            </a:r>
            <a:endParaRPr lang="en-US" dirty="0"/>
          </a:p>
        </p:txBody>
      </p:sp>
    </p:spTree>
    <p:extLst>
      <p:ext uri="{BB962C8B-B14F-4D97-AF65-F5344CB8AC3E}">
        <p14:creationId xmlns:p14="http://schemas.microsoft.com/office/powerpoint/2010/main" val="413460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Outsourcing Pros &amp; Cons</a:t>
            </a:r>
            <a:endParaRPr lang="en-US" dirty="0"/>
          </a:p>
        </p:txBody>
      </p:sp>
      <p:sp>
        <p:nvSpPr>
          <p:cNvPr id="3" name="Content Placeholder 2"/>
          <p:cNvSpPr>
            <a:spLocks noGrp="1"/>
          </p:cNvSpPr>
          <p:nvPr>
            <p:ph idx="1"/>
          </p:nvPr>
        </p:nvSpPr>
        <p:spPr>
          <a:xfrm>
            <a:off x="457200" y="1600201"/>
            <a:ext cx="8229600" cy="3733800"/>
          </a:xfrm>
        </p:spPr>
        <p:txBody>
          <a:bodyPr>
            <a:normAutofit fontScale="92500"/>
          </a:bodyPr>
          <a:lstStyle/>
          <a:p>
            <a:pPr marL="0" indent="0" algn="ctr">
              <a:buNone/>
            </a:pPr>
            <a:r>
              <a:rPr lang="en-US" sz="2800" b="1" i="1" dirty="0" smtClean="0"/>
              <a:t>Pros</a:t>
            </a:r>
          </a:p>
          <a:p>
            <a:r>
              <a:rPr lang="en-US" dirty="0" smtClean="0"/>
              <a:t>Number verified per day is not limited to one or two staff members</a:t>
            </a:r>
          </a:p>
          <a:p>
            <a:r>
              <a:rPr lang="en-US" dirty="0" smtClean="0"/>
              <a:t>Highly trained personnel that specialize in verification</a:t>
            </a:r>
          </a:p>
          <a:p>
            <a:r>
              <a:rPr lang="en-US" dirty="0" smtClean="0"/>
              <a:t>Cost compatible to hiring own staff members</a:t>
            </a:r>
          </a:p>
          <a:p>
            <a:pPr lvl="1"/>
            <a:r>
              <a:rPr lang="en-US" sz="2000" dirty="0" smtClean="0"/>
              <a:t>Without staff turnover – training –seasonal hire – cost per file</a:t>
            </a:r>
          </a:p>
          <a:p>
            <a:pPr lvl="1"/>
            <a:endParaRPr lang="en-US" sz="2000" dirty="0"/>
          </a:p>
          <a:p>
            <a:pPr marL="0" indent="0" algn="ctr">
              <a:buNone/>
            </a:pPr>
            <a:r>
              <a:rPr lang="en-US" sz="2800" b="1" i="1" dirty="0" smtClean="0"/>
              <a:t>Cons</a:t>
            </a:r>
          </a:p>
          <a:p>
            <a:r>
              <a:rPr lang="en-US" dirty="0" smtClean="0"/>
              <a:t>NONE</a:t>
            </a:r>
          </a:p>
        </p:txBody>
      </p:sp>
    </p:spTree>
    <p:extLst>
      <p:ext uri="{BB962C8B-B14F-4D97-AF65-F5344CB8AC3E}">
        <p14:creationId xmlns:p14="http://schemas.microsoft.com/office/powerpoint/2010/main" val="6543060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86236639"/>
              </p:ext>
            </p:extLst>
          </p:nvPr>
        </p:nvGraphicFramePr>
        <p:xfrm>
          <a:off x="228601" y="76201"/>
          <a:ext cx="8686798" cy="5638800"/>
        </p:xfrm>
        <a:graphic>
          <a:graphicData uri="http://schemas.openxmlformats.org/drawingml/2006/table">
            <a:tbl>
              <a:tblPr>
                <a:tableStyleId>{5C22544A-7EE6-4342-B048-85BDC9FD1C3A}</a:tableStyleId>
              </a:tblPr>
              <a:tblGrid>
                <a:gridCol w="2159961"/>
                <a:gridCol w="899984"/>
                <a:gridCol w="907809"/>
                <a:gridCol w="2230394"/>
                <a:gridCol w="790420"/>
                <a:gridCol w="860854"/>
                <a:gridCol w="837376"/>
              </a:tblGrid>
              <a:tr h="303979">
                <a:tc gridSpan="7">
                  <a:txBody>
                    <a:bodyPr/>
                    <a:lstStyle/>
                    <a:p>
                      <a:pPr algn="ctr" fontAlgn="ctr"/>
                      <a:r>
                        <a:rPr lang="en-US" sz="900" u="none" strike="noStrike" dirty="0">
                          <a:effectLst/>
                        </a:rPr>
                        <a:t>2012–2013 FAFSA Verification-IRS Tax Return Transcript Matrix </a:t>
                      </a:r>
                      <a:endParaRPr lang="en-US" sz="900" b="1" i="0" u="none" strike="noStrike" dirty="0">
                        <a:solidFill>
                          <a:srgbClr val="000000"/>
                        </a:solidFill>
                        <a:effectLst/>
                        <a:latin typeface="Calibri"/>
                      </a:endParaRPr>
                    </a:p>
                  </a:txBody>
                  <a:tcPr marL="4066" marR="4066" marT="406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7955">
                <a:tc>
                  <a:txBody>
                    <a:bodyPr/>
                    <a:lstStyle/>
                    <a:p>
                      <a:pPr algn="ctr" fontAlgn="ctr"/>
                      <a:r>
                        <a:rPr lang="en-US" sz="700" u="none" strike="noStrike">
                          <a:effectLst/>
                        </a:rPr>
                        <a:t>2012–2013 FAFSA Information Requiring Verification</a:t>
                      </a:r>
                      <a:endParaRPr lang="en-US" sz="700" b="1"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2012–2013 FAFSA Q# </a:t>
                      </a:r>
                      <a:br>
                        <a:rPr lang="en-US" sz="700" u="none" strike="noStrike">
                          <a:effectLst/>
                        </a:rPr>
                      </a:br>
                      <a:r>
                        <a:rPr lang="en-US" sz="700" u="none" strike="noStrike">
                          <a:effectLst/>
                        </a:rPr>
                        <a:t>(Student and Parent)</a:t>
                      </a:r>
                      <a:endParaRPr lang="en-US" sz="700" b="1"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2012–2013 ISIR Field#</a:t>
                      </a:r>
                      <a:br>
                        <a:rPr lang="en-US" sz="700" u="none" strike="noStrike">
                          <a:effectLst/>
                        </a:rPr>
                      </a:br>
                      <a:r>
                        <a:rPr lang="en-US" sz="700" u="none" strike="noStrike">
                          <a:effectLst/>
                        </a:rPr>
                        <a:t>(Student and Parent)</a:t>
                      </a:r>
                      <a:endParaRPr lang="en-US" sz="700" b="1"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2011 IRS Tax Return Transcript Item </a:t>
                      </a:r>
                      <a:endParaRPr lang="en-US" sz="700" b="1"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2011 IRS 1040 Line #</a:t>
                      </a:r>
                      <a:endParaRPr lang="en-US" sz="700" b="1"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2011 IRS 1040A Line #</a:t>
                      </a:r>
                      <a:endParaRPr lang="en-US" sz="700" b="1"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2011 IRS 1040EZ Line #</a:t>
                      </a:r>
                      <a:endParaRPr lang="en-US" sz="700" b="1" i="0" u="none" strike="noStrike">
                        <a:solidFill>
                          <a:srgbClr val="000000"/>
                        </a:solidFill>
                        <a:effectLst/>
                        <a:latin typeface="Calibri"/>
                      </a:endParaRPr>
                    </a:p>
                  </a:txBody>
                  <a:tcPr marL="4066" marR="4066" marT="4066" marB="0" anchor="ctr"/>
                </a:tc>
              </a:tr>
              <a:tr h="233051">
                <a:tc>
                  <a:txBody>
                    <a:bodyPr/>
                    <a:lstStyle/>
                    <a:p>
                      <a:pPr algn="l" fontAlgn="ctr"/>
                      <a:r>
                        <a:rPr lang="en-US" sz="700" u="none" strike="noStrike">
                          <a:effectLst/>
                        </a:rPr>
                        <a:t>Adjusted Gross Income</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35 and 83</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42 and 106</a:t>
                      </a:r>
                      <a:endParaRPr lang="en-US" sz="700" b="0" i="0" u="none" strike="noStrike">
                        <a:solidFill>
                          <a:srgbClr val="000000"/>
                        </a:solidFill>
                        <a:effectLst/>
                        <a:latin typeface="Calibri"/>
                      </a:endParaRPr>
                    </a:p>
                  </a:txBody>
                  <a:tcPr marL="4066" marR="4066" marT="4066" marB="0" anchor="ctr"/>
                </a:tc>
                <a:tc>
                  <a:txBody>
                    <a:bodyPr/>
                    <a:lstStyle/>
                    <a:p>
                      <a:pPr algn="l" fontAlgn="ctr"/>
                      <a:r>
                        <a:rPr lang="en-US" sz="700" u="none" strike="noStrike">
                          <a:effectLst/>
                        </a:rPr>
                        <a:t>Adjusted Gross Income Per Computer</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37</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21</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a:t>
                      </a:r>
                      <a:endParaRPr lang="en-US" sz="700" b="0" i="0" u="none" strike="noStrike">
                        <a:solidFill>
                          <a:srgbClr val="000000"/>
                        </a:solidFill>
                        <a:effectLst/>
                        <a:latin typeface="Calibri"/>
                      </a:endParaRPr>
                    </a:p>
                  </a:txBody>
                  <a:tcPr marL="4066" marR="4066" marT="4066" marB="0" anchor="ctr"/>
                </a:tc>
              </a:tr>
              <a:tr h="1063925">
                <a:tc>
                  <a:txBody>
                    <a:bodyPr/>
                    <a:lstStyle/>
                    <a:p>
                      <a:pPr algn="l" fontAlgn="ctr"/>
                      <a:r>
                        <a:rPr lang="en-US" sz="700" u="none" strike="noStrike">
                          <a:effectLst/>
                        </a:rPr>
                        <a:t>Income Tax Paid</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36 and 84</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43 and 107</a:t>
                      </a:r>
                      <a:endParaRPr lang="en-US" sz="700" b="0" i="0" u="none" strike="noStrike">
                        <a:solidFill>
                          <a:srgbClr val="000000"/>
                        </a:solidFill>
                        <a:effectLst/>
                        <a:latin typeface="Calibri"/>
                      </a:endParaRPr>
                    </a:p>
                  </a:txBody>
                  <a:tcPr marL="4066" marR="4066" marT="4066" marB="0" anchor="ctr"/>
                </a:tc>
                <a:tc>
                  <a:txBody>
                    <a:bodyPr/>
                    <a:lstStyle/>
                    <a:p>
                      <a:pPr algn="l" fontAlgn="ctr"/>
                      <a:r>
                        <a:rPr lang="en-US" sz="700" u="none" strike="noStrike">
                          <a:effectLst/>
                        </a:rPr>
                        <a:t>For IRS Form 1040 Transcripts:</a:t>
                      </a:r>
                      <a:br>
                        <a:rPr lang="en-US" sz="700" u="none" strike="noStrike">
                          <a:effectLst/>
                        </a:rPr>
                      </a:br>
                      <a:r>
                        <a:rPr lang="en-US" sz="700" u="none" strike="noStrike">
                          <a:effectLst/>
                        </a:rPr>
                        <a:t>—Income Tax After Credits Per Computer</a:t>
                      </a:r>
                      <a:br>
                        <a:rPr lang="en-US" sz="700" u="none" strike="noStrike">
                          <a:effectLst/>
                        </a:rPr>
                      </a:br>
                      <a:r>
                        <a:rPr lang="en-US" sz="700" u="none" strike="noStrike">
                          <a:effectLst/>
                        </a:rPr>
                        <a:t>For IRS Form 1040A Transcripts:</a:t>
                      </a:r>
                      <a:br>
                        <a:rPr lang="en-US" sz="700" u="none" strike="noStrike">
                          <a:effectLst/>
                        </a:rPr>
                      </a:br>
                      <a:r>
                        <a:rPr lang="en-US" sz="700" u="none" strike="noStrike">
                          <a:effectLst/>
                        </a:rPr>
                        <a:t>—Tentative Tax Per Computer</a:t>
                      </a:r>
                      <a:br>
                        <a:rPr lang="en-US" sz="700" u="none" strike="noStrike">
                          <a:effectLst/>
                        </a:rPr>
                      </a:br>
                      <a:r>
                        <a:rPr lang="en-US" sz="700" u="none" strike="noStrike">
                          <a:effectLst/>
                        </a:rPr>
                        <a:t>For IRS Form 1040EZ Transcripts:</a:t>
                      </a:r>
                      <a:br>
                        <a:rPr lang="en-US" sz="700" u="none" strike="noStrike">
                          <a:effectLst/>
                        </a:rPr>
                      </a:br>
                      <a:r>
                        <a:rPr lang="en-US" sz="700" u="none" strike="noStrike">
                          <a:effectLst/>
                        </a:rPr>
                        <a:t>—Total Tax Liability TP Figures Per Computer</a:t>
                      </a:r>
                      <a:br>
                        <a:rPr lang="en-US" sz="700" u="none" strike="noStrike">
                          <a:effectLst/>
                        </a:rPr>
                      </a:b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55</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35</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
                      </a:r>
                      <a:br>
                        <a:rPr lang="en-US" sz="700" u="none" strike="noStrike">
                          <a:effectLst/>
                        </a:rPr>
                      </a:br>
                      <a:r>
                        <a:rPr lang="en-US" sz="700" u="none" strike="noStrike">
                          <a:effectLst/>
                        </a:rPr>
                        <a:t>10</a:t>
                      </a:r>
                      <a:endParaRPr lang="en-US" sz="700" b="0" i="0" u="none" strike="noStrike">
                        <a:solidFill>
                          <a:srgbClr val="000000"/>
                        </a:solidFill>
                        <a:effectLst/>
                        <a:latin typeface="Calibri"/>
                      </a:endParaRPr>
                    </a:p>
                  </a:txBody>
                  <a:tcPr marL="4066" marR="4066" marT="4066" marB="0" anchor="ctr"/>
                </a:tc>
              </a:tr>
              <a:tr h="263447">
                <a:tc>
                  <a:txBody>
                    <a:bodyPr/>
                    <a:lstStyle/>
                    <a:p>
                      <a:pPr algn="l" fontAlgn="ctr"/>
                      <a:r>
                        <a:rPr lang="en-US" sz="700" u="none" strike="noStrike">
                          <a:effectLst/>
                        </a:rPr>
                        <a:t>Education Credits</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43a and 91a</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50 and 114</a:t>
                      </a:r>
                      <a:endParaRPr lang="en-US" sz="700" b="0" i="0" u="none" strike="noStrike">
                        <a:solidFill>
                          <a:srgbClr val="000000"/>
                        </a:solidFill>
                        <a:effectLst/>
                        <a:latin typeface="Calibri"/>
                      </a:endParaRPr>
                    </a:p>
                  </a:txBody>
                  <a:tcPr marL="4066" marR="4066" marT="4066" marB="0" anchor="ctr"/>
                </a:tc>
                <a:tc>
                  <a:txBody>
                    <a:bodyPr/>
                    <a:lstStyle/>
                    <a:p>
                      <a:pPr algn="l" fontAlgn="ctr"/>
                      <a:r>
                        <a:rPr lang="en-US" sz="700" u="none" strike="noStrike">
                          <a:effectLst/>
                        </a:rPr>
                        <a:t>Education Credit Per Computer</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49</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31</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N/A</a:t>
                      </a:r>
                      <a:endParaRPr lang="en-US" sz="700" b="0" i="0" u="none" strike="noStrike">
                        <a:solidFill>
                          <a:srgbClr val="000000"/>
                        </a:solidFill>
                        <a:effectLst/>
                        <a:latin typeface="Calibri"/>
                      </a:endParaRPr>
                    </a:p>
                  </a:txBody>
                  <a:tcPr marL="4066" marR="4066" marT="4066" marB="0" anchor="ctr"/>
                </a:tc>
              </a:tr>
              <a:tr h="359708">
                <a:tc>
                  <a:txBody>
                    <a:bodyPr/>
                    <a:lstStyle/>
                    <a:p>
                      <a:pPr algn="l" fontAlgn="ctr"/>
                      <a:r>
                        <a:rPr lang="en-US" sz="700" u="none" strike="noStrike">
                          <a:effectLst/>
                        </a:rPr>
                        <a:t>IRA Deductions and Payments</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dirty="0">
                          <a:effectLst/>
                        </a:rPr>
                        <a:t>44b and 92b</a:t>
                      </a:r>
                      <a:endParaRPr lang="en-US" sz="700" b="0" i="0" u="none" strike="noStrike" dirty="0">
                        <a:solidFill>
                          <a:srgbClr val="000000"/>
                        </a:solidFill>
                        <a:effectLst/>
                        <a:latin typeface="Calibri"/>
                      </a:endParaRPr>
                    </a:p>
                  </a:txBody>
                  <a:tcPr marL="4066" marR="4066" marT="4066" marB="0" anchor="ctr"/>
                </a:tc>
                <a:tc>
                  <a:txBody>
                    <a:bodyPr/>
                    <a:lstStyle/>
                    <a:p>
                      <a:pPr algn="ctr" fontAlgn="ctr"/>
                      <a:r>
                        <a:rPr lang="en-US" sz="700" u="none" strike="noStrike">
                          <a:effectLst/>
                        </a:rPr>
                        <a:t>57 and 121</a:t>
                      </a:r>
                      <a:endParaRPr lang="en-US" sz="700" b="0" i="0" u="none" strike="noStrike">
                        <a:solidFill>
                          <a:srgbClr val="000000"/>
                        </a:solidFill>
                        <a:effectLst/>
                        <a:latin typeface="Calibri"/>
                      </a:endParaRPr>
                    </a:p>
                  </a:txBody>
                  <a:tcPr marL="4066" marR="4066" marT="4066" marB="0" anchor="ctr"/>
                </a:tc>
                <a:tc>
                  <a:txBody>
                    <a:bodyPr/>
                    <a:lstStyle/>
                    <a:p>
                      <a:pPr algn="l" fontAlgn="ctr"/>
                      <a:r>
                        <a:rPr lang="en-US" sz="700" u="none" strike="noStrike">
                          <a:effectLst/>
                        </a:rPr>
                        <a:t>KEOGH/SEP Contribution Deduction + IRA Deduction Per Computer </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28 + 32</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17</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N/A</a:t>
                      </a:r>
                      <a:endParaRPr lang="en-US" sz="700" b="0" i="0" u="none" strike="noStrike">
                        <a:solidFill>
                          <a:srgbClr val="000000"/>
                        </a:solidFill>
                        <a:effectLst/>
                        <a:latin typeface="Calibri"/>
                      </a:endParaRPr>
                    </a:p>
                  </a:txBody>
                  <a:tcPr marL="4066" marR="4066" marT="4066" marB="0" anchor="ctr"/>
                </a:tc>
              </a:tr>
              <a:tr h="283712">
                <a:tc>
                  <a:txBody>
                    <a:bodyPr/>
                    <a:lstStyle/>
                    <a:p>
                      <a:pPr algn="l" fontAlgn="ctr"/>
                      <a:r>
                        <a:rPr lang="en-US" sz="700" u="none" strike="noStrike">
                          <a:effectLst/>
                        </a:rPr>
                        <a:t>Tax Exempt Interest Income</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44d and 92d</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59 and 123</a:t>
                      </a:r>
                      <a:endParaRPr lang="en-US" sz="700" b="0" i="0" u="none" strike="noStrike">
                        <a:solidFill>
                          <a:srgbClr val="000000"/>
                        </a:solidFill>
                        <a:effectLst/>
                        <a:latin typeface="Calibri"/>
                      </a:endParaRPr>
                    </a:p>
                  </a:txBody>
                  <a:tcPr marL="4066" marR="4066" marT="4066" marB="0" anchor="ctr"/>
                </a:tc>
                <a:tc>
                  <a:txBody>
                    <a:bodyPr/>
                    <a:lstStyle/>
                    <a:p>
                      <a:pPr algn="l" fontAlgn="ctr"/>
                      <a:r>
                        <a:rPr lang="en-US" sz="700" u="none" strike="noStrike">
                          <a:effectLst/>
                        </a:rPr>
                        <a:t>Tax-Exempt Interest</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8b</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8b</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N/A</a:t>
                      </a:r>
                      <a:endParaRPr lang="en-US" sz="700" b="0" i="0" u="none" strike="noStrike">
                        <a:solidFill>
                          <a:srgbClr val="000000"/>
                        </a:solidFill>
                        <a:effectLst/>
                        <a:latin typeface="Calibri"/>
                      </a:endParaRPr>
                    </a:p>
                  </a:txBody>
                  <a:tcPr marL="4066" marR="4066" marT="4066" marB="0" anchor="ctr"/>
                </a:tc>
              </a:tr>
              <a:tr h="288781">
                <a:tc>
                  <a:txBody>
                    <a:bodyPr/>
                    <a:lstStyle/>
                    <a:p>
                      <a:pPr algn="l" fontAlgn="ctr"/>
                      <a:r>
                        <a:rPr lang="en-US" sz="700" u="none" strike="noStrike">
                          <a:effectLst/>
                        </a:rPr>
                        <a:t>Untaxed Portions of IRA Distributions</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44e and 92e</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60 and 124</a:t>
                      </a:r>
                      <a:endParaRPr lang="en-US" sz="700" b="0" i="0" u="none" strike="noStrike">
                        <a:solidFill>
                          <a:srgbClr val="000000"/>
                        </a:solidFill>
                        <a:effectLst/>
                        <a:latin typeface="Calibri"/>
                      </a:endParaRPr>
                    </a:p>
                  </a:txBody>
                  <a:tcPr marL="4066" marR="4066" marT="4066" marB="0" anchor="ctr"/>
                </a:tc>
                <a:tc>
                  <a:txBody>
                    <a:bodyPr/>
                    <a:lstStyle/>
                    <a:p>
                      <a:pPr algn="l" fontAlgn="ctr"/>
                      <a:r>
                        <a:rPr lang="en-US" sz="700" u="none" strike="noStrike">
                          <a:effectLst/>
                        </a:rPr>
                        <a:t>Total IRA Distributions – Taxable IRA Distributions</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15a – 15b</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11a – 11b</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N/A</a:t>
                      </a:r>
                      <a:endParaRPr lang="en-US" sz="700" b="0" i="0" u="none" strike="noStrike">
                        <a:solidFill>
                          <a:srgbClr val="000000"/>
                        </a:solidFill>
                        <a:effectLst/>
                        <a:latin typeface="Calibri"/>
                      </a:endParaRPr>
                    </a:p>
                  </a:txBody>
                  <a:tcPr marL="4066" marR="4066" marT="4066" marB="0" anchor="ctr"/>
                </a:tc>
              </a:tr>
              <a:tr h="324243">
                <a:tc>
                  <a:txBody>
                    <a:bodyPr/>
                    <a:lstStyle/>
                    <a:p>
                      <a:pPr algn="l" fontAlgn="ctr"/>
                      <a:r>
                        <a:rPr lang="en-US" sz="700" u="none" strike="noStrike">
                          <a:effectLst/>
                        </a:rPr>
                        <a:t>Untaxed Portions of Pensions</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44f and 92f</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61 and 125</a:t>
                      </a:r>
                      <a:endParaRPr lang="en-US" sz="700" b="0" i="0" u="none" strike="noStrike">
                        <a:solidFill>
                          <a:srgbClr val="000000"/>
                        </a:solidFill>
                        <a:effectLst/>
                        <a:latin typeface="Calibri"/>
                      </a:endParaRPr>
                    </a:p>
                  </a:txBody>
                  <a:tcPr marL="4066" marR="4066" marT="4066" marB="0" anchor="ctr"/>
                </a:tc>
                <a:tc>
                  <a:txBody>
                    <a:bodyPr/>
                    <a:lstStyle/>
                    <a:p>
                      <a:pPr algn="l" fontAlgn="ctr"/>
                      <a:r>
                        <a:rPr lang="en-US" sz="700" u="none" strike="noStrike">
                          <a:effectLst/>
                        </a:rPr>
                        <a:t>Total Pensions and Annuities – Taxable Pension/Annuity Amount </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16a – 16b</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12a – 12b</a:t>
                      </a:r>
                      <a:endParaRPr lang="en-US" sz="700" b="0" i="0" u="none" strike="noStrike">
                        <a:solidFill>
                          <a:srgbClr val="000000"/>
                        </a:solidFill>
                        <a:effectLst/>
                        <a:latin typeface="Calibri"/>
                      </a:endParaRPr>
                    </a:p>
                  </a:txBody>
                  <a:tcPr marL="4066" marR="4066" marT="4066" marB="0" anchor="ctr"/>
                </a:tc>
                <a:tc>
                  <a:txBody>
                    <a:bodyPr/>
                    <a:lstStyle/>
                    <a:p>
                      <a:pPr algn="ctr" fontAlgn="ctr"/>
                      <a:r>
                        <a:rPr lang="en-US" sz="700" u="none" strike="noStrike">
                          <a:effectLst/>
                        </a:rPr>
                        <a:t>N/A</a:t>
                      </a:r>
                      <a:endParaRPr lang="en-US" sz="700" b="0" i="0" u="none" strike="noStrike">
                        <a:solidFill>
                          <a:srgbClr val="000000"/>
                        </a:solidFill>
                        <a:effectLst/>
                        <a:latin typeface="Calibri"/>
                      </a:endParaRPr>
                    </a:p>
                  </a:txBody>
                  <a:tcPr marL="4066" marR="4066" marT="4066" marB="0" anchor="ctr"/>
                </a:tc>
              </a:tr>
              <a:tr h="151990">
                <a:tc gridSpan="7">
                  <a:txBody>
                    <a:bodyPr/>
                    <a:lstStyle/>
                    <a:p>
                      <a:pPr algn="ctr" fontAlgn="ctr"/>
                      <a:r>
                        <a:rPr lang="en-US" sz="700" u="none" strike="noStrike">
                          <a:effectLst/>
                        </a:rPr>
                        <a:t>Notes</a:t>
                      </a:r>
                      <a:endParaRPr lang="en-US" sz="700" b="1" i="0" u="none" strike="noStrike">
                        <a:solidFill>
                          <a:srgbClr val="000000"/>
                        </a:solidFill>
                        <a:effectLst/>
                        <a:latin typeface="Calibri"/>
                      </a:endParaRPr>
                    </a:p>
                  </a:txBody>
                  <a:tcPr marL="4066" marR="4066" marT="406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237">
                <a:tc gridSpan="7">
                  <a:txBody>
                    <a:bodyPr/>
                    <a:lstStyle/>
                    <a:p>
                      <a:pPr algn="l" fontAlgn="ctr"/>
                      <a:r>
                        <a:rPr lang="en-US" sz="700" u="none" strike="noStrike">
                          <a:effectLst/>
                        </a:rPr>
                        <a:t>The 2012–2013 FAFSA Verification-IRS Tax Return Transcript Matrix is applicable only to IRS tax filers (IRS Form 1040, 1040A, and 1040EZ) and includes only the income information for tax filers required by the Department to be verified for 2012–2013. </a:t>
                      </a:r>
                      <a:endParaRPr lang="en-US" sz="700" b="1" i="0" u="none" strike="noStrike">
                        <a:solidFill>
                          <a:srgbClr val="000000"/>
                        </a:solidFill>
                        <a:effectLst/>
                        <a:latin typeface="Calibri"/>
                      </a:endParaRPr>
                    </a:p>
                  </a:txBody>
                  <a:tcPr marL="4066" marR="4066" marT="406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4907">
                <a:tc gridSpan="7">
                  <a:txBody>
                    <a:bodyPr/>
                    <a:lstStyle/>
                    <a:p>
                      <a:pPr algn="l" fontAlgn="ctr"/>
                      <a:r>
                        <a:rPr lang="en-US" sz="700" u="none" strike="noStrike">
                          <a:effectLst/>
                        </a:rPr>
                        <a:t>IRS Tax Return Transcript—Shows most line items from a tax filer's original tax return (Form 1040, 1040A or 1040EZ).  An IRS Tax Return Transcript does not include any information from an amended tax return. </a:t>
                      </a:r>
                      <a:endParaRPr lang="en-US" sz="700" b="1" i="0" u="none" strike="noStrike">
                        <a:solidFill>
                          <a:srgbClr val="000000"/>
                        </a:solidFill>
                        <a:effectLst/>
                        <a:latin typeface="Calibri"/>
                      </a:endParaRPr>
                    </a:p>
                  </a:txBody>
                  <a:tcPr marL="4066" marR="4066" marT="406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6233">
                <a:tc gridSpan="7">
                  <a:txBody>
                    <a:bodyPr/>
                    <a:lstStyle/>
                    <a:p>
                      <a:pPr algn="l" fontAlgn="ctr"/>
                      <a:r>
                        <a:rPr lang="en-US" sz="700" u="none" strike="noStrike">
                          <a:effectLst/>
                        </a:rPr>
                        <a:t>Per Computer—A value calculated by the IRS that is present on certain items of an IRS Tax Return Transcript.  The Per Computer amount must be used for verification even if it is different than what was reported by the tax filer to the IRS.  </a:t>
                      </a:r>
                      <a:endParaRPr lang="en-US" sz="700" b="1" i="0" u="none" strike="noStrike">
                        <a:solidFill>
                          <a:srgbClr val="000000"/>
                        </a:solidFill>
                        <a:effectLst/>
                        <a:latin typeface="Calibri"/>
                      </a:endParaRPr>
                    </a:p>
                  </a:txBody>
                  <a:tcPr marL="4066" marR="4066" marT="406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6632">
                <a:tc gridSpan="7">
                  <a:txBody>
                    <a:bodyPr/>
                    <a:lstStyle/>
                    <a:p>
                      <a:pPr algn="l" fontAlgn="ctr"/>
                      <a:r>
                        <a:rPr lang="en-US" sz="700" u="none" strike="noStrike" dirty="0">
                          <a:effectLst/>
                        </a:rPr>
                        <a:t>Married Filing Separately—An applicant or an applicant's parent(s) who filed or will file his or her income tax return as "Married Filing Separately" or who is married to someone other than the individual included on a joint income tax return must provide separate IRS Tax Return Transcripts for each person whose information is included on the FAFSA. </a:t>
                      </a:r>
                      <a:endParaRPr lang="en-US" sz="700" b="1" i="0" u="none" strike="noStrike" dirty="0">
                        <a:solidFill>
                          <a:srgbClr val="000000"/>
                        </a:solidFill>
                        <a:effectLst/>
                        <a:latin typeface="Calibri"/>
                      </a:endParaRPr>
                    </a:p>
                  </a:txBody>
                  <a:tcPr marL="4066" marR="4066" marT="406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152400" y="5782270"/>
            <a:ext cx="8839200" cy="615553"/>
          </a:xfrm>
          <a:prstGeom prst="rect">
            <a:avLst/>
          </a:prstGeom>
          <a:noFill/>
        </p:spPr>
        <p:txBody>
          <a:bodyPr wrap="square" rtlCol="0">
            <a:spAutoFit/>
          </a:bodyPr>
          <a:lstStyle/>
          <a:p>
            <a:pPr algn="ctr"/>
            <a:r>
              <a:rPr lang="en-US" b="1" dirty="0" smtClean="0"/>
              <a:t>IRS Tax Return Matrix</a:t>
            </a:r>
          </a:p>
          <a:p>
            <a:r>
              <a:rPr lang="en-US" sz="1600" dirty="0"/>
              <a:t>http://</a:t>
            </a:r>
            <a:r>
              <a:rPr lang="en-US" sz="1600" dirty="0" smtClean="0"/>
              <a:t>ifap.ed.gov/eannouncements/attachments/022412Verification1213IRSTaxReturnMatrix.xls</a:t>
            </a:r>
            <a:endParaRPr lang="en-US" sz="1600" dirty="0"/>
          </a:p>
        </p:txBody>
      </p:sp>
    </p:spTree>
    <p:extLst>
      <p:ext uri="{BB962C8B-B14F-4D97-AF65-F5344CB8AC3E}">
        <p14:creationId xmlns:p14="http://schemas.microsoft.com/office/powerpoint/2010/main" val="1647807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lgn="ctr">
              <a:buNone/>
            </a:pPr>
            <a:r>
              <a:rPr lang="en-US" dirty="0" smtClean="0"/>
              <a:t>Celia Bradley</a:t>
            </a:r>
            <a:endParaRPr lang="en-US" dirty="0"/>
          </a:p>
        </p:txBody>
      </p:sp>
      <p:pic>
        <p:nvPicPr>
          <p:cNvPr id="1026" name="Picture 2" descr="MTSU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38200"/>
            <a:ext cx="2743200" cy="160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80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1002</Words>
  <Application>Microsoft Office PowerPoint</Application>
  <PresentationFormat>On-screen Show (4:3)</PresentationFormat>
  <Paragraphs>193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Verification Sharing Ideas &amp; Panel Discussion</vt:lpstr>
      <vt:lpstr>Panel Members</vt:lpstr>
      <vt:lpstr>Agenda</vt:lpstr>
      <vt:lpstr>PowerPoint Presentation</vt:lpstr>
      <vt:lpstr>Outsourcing Verification</vt:lpstr>
      <vt:lpstr>Outsourcing Procedures</vt:lpstr>
      <vt:lpstr>Outsourcing Pros &amp; Cons</vt:lpstr>
      <vt:lpstr>PowerPoint Presentation</vt:lpstr>
      <vt:lpstr>PowerPoint Presentation</vt:lpstr>
      <vt:lpstr>MTSU Verification Process</vt:lpstr>
      <vt:lpstr>MTSU - IRS Data Retrieval Process</vt:lpstr>
      <vt:lpstr>MTSU Process - Filed IRS Extension</vt:lpstr>
      <vt:lpstr>PowerPoint Presentation</vt:lpstr>
      <vt:lpstr>Verification Documentation</vt:lpstr>
      <vt:lpstr>Verification Questions</vt:lpstr>
      <vt:lpstr>PowerPoint Presentation</vt:lpstr>
      <vt:lpstr>Verification Process</vt:lpstr>
      <vt:lpstr>Verification Process</vt:lpstr>
      <vt:lpstr>Panel Discussion and Questions</vt:lpstr>
    </vt:vector>
  </TitlesOfParts>
  <Company>CSTCC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K. Hinchee</dc:creator>
  <cp:lastModifiedBy>Jeanne K. Hinchee</cp:lastModifiedBy>
  <cp:revision>31</cp:revision>
  <dcterms:created xsi:type="dcterms:W3CDTF">2012-03-19T12:49:55Z</dcterms:created>
  <dcterms:modified xsi:type="dcterms:W3CDTF">2012-04-16T15:26:12Z</dcterms:modified>
</cp:coreProperties>
</file>